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99855" y="-2194560"/>
            <a:ext cx="6583680" cy="65836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2011680" y="4297680"/>
            <a:ext cx="4754880" cy="47548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" y="777240"/>
            <a:ext cx="2303145" cy="56692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58952" y="1600200"/>
            <a:ext cx="2651760" cy="384048"/>
          </a:xfrm>
          <a:prstGeom prst="roundRect">
            <a:avLst>
              <a:gd name="adj" fmla="val 20000"/>
            </a:avLst>
          </a:prstGeom>
          <a:solidFill>
            <a:srgbClr val="E8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58952" y="1682496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0F9D6A"/>
                </a:solidFill>
                <a:latin typeface="Noto Sans JP"/>
              </a:rPr>
              <a:t>成果報酬リスタートプラン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" y="2148840"/>
            <a:ext cx="7132320" cy="2194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4600" b="1">
                <a:solidFill>
                  <a:srgbClr val="101A2E"/>
                </a:solidFill>
                <a:latin typeface="Noto Sans JP"/>
              </a:rPr>
              <a:t>止まったメディアを、
</a:t>
            </a:r>
            <a:r>
              <a:rPr sz="4600" b="1">
                <a:solidFill>
                  <a:srgbClr val="0F9D6A"/>
                </a:solidFill>
                <a:latin typeface="Noto Sans JP"/>
              </a:rPr>
              <a:t>初期費用ゼロで再起動。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4389120"/>
            <a:ext cx="69494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500">
                <a:solidFill>
                  <a:srgbClr val="4A5568"/>
                </a:solidFill>
                <a:latin typeface="Noto Sans JP"/>
              </a:rPr>
              <a:t>更新が止まったオウンドメディアに残っている資産を、完全成果報酬で伸ばし直すサービスです。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5257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Manrope"/>
              </a:rPr>
              <a:t>RESTART PLAN DECK  /  2026</a:t>
            </a:r>
          </a:p>
        </p:txBody>
      </p:sp>
      <p:pic>
        <p:nvPicPr>
          <p:cNvPr id="11" name="Picture 10" descr="revi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6583" y="2194560"/>
            <a:ext cx="3566160" cy="240191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58952" y="59893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>
                <a:solidFill>
                  <a:srgbClr val="7B8494"/>
                </a:solidFill>
                <a:latin typeface="Manrope"/>
              </a:rPr>
              <a:t>qujiraseo.com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ご相談から再起動までの流れ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お問い合わせ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止まっているサイトのURLをお知らせください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38144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758184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8184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資産の査定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58184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ドメインと記事の資産を無料で拝見します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17336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37376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37376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成果地点の合意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376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何を成果とするか、単価とあわせて決めます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796528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16568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16568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再起動・運用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16568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制作から計測まですべてこちらで実施します</a:t>
            </a:r>
          </a:p>
        </p:txBody>
      </p:sp>
      <p:pic>
        <p:nvPicPr>
          <p:cNvPr id="21" name="Picture 20" descr="contra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" y="4983480"/>
            <a:ext cx="990114" cy="1371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227832" y="5257800"/>
            <a:ext cx="68580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査定までは費用がかかりません。再起動の見込みが薄い場合は、その旨を正直にお伝えします。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WHAT WE 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再起動でやること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nalyti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992" y="2350008"/>
            <a:ext cx="1005840" cy="7159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59152" y="233172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資産の棚卸し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59152" y="274320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Search Consoleと全記事を突き合わせ、順位が残っている記事を洗い出します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788152" y="196596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sear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192" y="2350008"/>
            <a:ext cx="1005840" cy="6123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88352" y="233172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統合・リライト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8352" y="274320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評価が分散した記事を束ね、検索意図に合わせて作り直します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393192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cha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92" y="4315968"/>
            <a:ext cx="1005840" cy="67746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59152" y="429768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サイト構造の再設計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59152" y="470916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カテゴリと内部リンクを組み直し、成果ページへ評価を流します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88152" y="393192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a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8192" y="4315968"/>
            <a:ext cx="612459" cy="9601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388352" y="429768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AIO対応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88352" y="470916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結論先出し・出典明示で、AI検索から引用される形に整えます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CASE STUDY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" y="932688"/>
            <a:ext cx="2926080" cy="384048"/>
          </a:xfrm>
          <a:prstGeom prst="roundRect">
            <a:avLst>
              <a:gd name="adj" fmla="val 20000"/>
            </a:avLst>
          </a:prstGeom>
          <a:solidFill>
            <a:srgbClr val="E8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1014984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0F9D6A"/>
                </a:solidFill>
                <a:latin typeface="Noto Sans JP"/>
              </a:rPr>
              <a:t>チケット系企業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1572768"/>
            <a:ext cx="758952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2600" b="1">
                <a:solidFill>
                  <a:srgbClr val="101A2E"/>
                </a:solidFill>
                <a:latin typeface="Noto Sans JP"/>
              </a:rPr>
              <a:t>「SEOはだめだった」と放置されたサイトを再起動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3017520"/>
            <a:ext cx="7589520" cy="123444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70432" y="3401568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7B8494"/>
                </a:solidFill>
                <a:latin typeface="Noto Sans JP"/>
              </a:rPr>
              <a:t>月間会員登録 0件・運用放置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87952" y="3310128"/>
            <a:ext cx="457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0F9D6A"/>
                </a:solidFill>
                <a:latin typeface="Manrope"/>
              </a:rPr>
              <a:t>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90872" y="3200400"/>
            <a:ext cx="14173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0F9D6A"/>
                </a:solidFill>
                <a:latin typeface="Manrope"/>
              </a:rPr>
              <a:t>100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62472" y="3401568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>
                <a:solidFill>
                  <a:srgbClr val="0F9D6A"/>
                </a:solidFill>
                <a:latin typeface="Noto Sans JP"/>
              </a:rPr>
              <a:t>人規模まで成長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4526280"/>
            <a:ext cx="7498079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7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放置中もCVがわずかに出ていたことを手がかりに、資産査定から着手しました。サイト構造を検索需要に合わせて再設計し、内部リンクで会員登録へ評価と動線を集約。初期費用ゼロの成果報酬だったため、稟議を通さずに再スタートできています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5852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1">
                <a:solidFill>
                  <a:srgbClr val="7B8494"/>
                </a:solidFill>
                <a:latin typeface="Noto Sans JP"/>
              </a:rPr>
              <a:t>支援期間 1年半</a:t>
            </a:r>
          </a:p>
        </p:txBody>
      </p:sp>
      <p:pic>
        <p:nvPicPr>
          <p:cNvPr id="14" name="Picture 13" descr="w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423" y="1828800"/>
            <a:ext cx="2559204" cy="24688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CASE STUDY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" y="932688"/>
            <a:ext cx="2926080" cy="384048"/>
          </a:xfrm>
          <a:prstGeom prst="roundRect">
            <a:avLst>
              <a:gd name="adj" fmla="val 20000"/>
            </a:avLst>
          </a:prstGeom>
          <a:solidFill>
            <a:srgbClr val="E8F7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1014984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0F9D6A"/>
                </a:solidFill>
                <a:latin typeface="Noto Sans JP"/>
              </a:rPr>
              <a:t>人材系企業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1572768"/>
            <a:ext cx="758952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2600" b="1">
                <a:solidFill>
                  <a:srgbClr val="101A2E"/>
                </a:solidFill>
                <a:latin typeface="Noto Sans JP"/>
              </a:rPr>
              <a:t>アップデート被弾からの立て直しで収益が急回復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3017520"/>
            <a:ext cx="7589520" cy="123444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70432" y="3401568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7B8494"/>
                </a:solidFill>
                <a:latin typeface="Noto Sans JP"/>
              </a:rPr>
              <a:t>アプデ被弾で流入ほぼゼロ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87952" y="3310128"/>
            <a:ext cx="457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0F9D6A"/>
                </a:solidFill>
                <a:latin typeface="Manrope"/>
              </a:rPr>
              <a:t>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90872" y="3200400"/>
            <a:ext cx="14173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0F9D6A"/>
                </a:solidFill>
                <a:latin typeface="Manrope"/>
              </a:rPr>
              <a:t>300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62472" y="3401568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>
                <a:solidFill>
                  <a:srgbClr val="0F9D6A"/>
                </a:solidFill>
                <a:latin typeface="Noto Sans JP"/>
              </a:rPr>
              <a:t>万円規模の収益に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4526280"/>
            <a:ext cx="7498079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7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まず被弾の原因を特定し、低品質・重複ページを大胆に整理しました。残す記事は一次情報を足して全面リライトし、E-E-A-TとAIOの両面から作り直しています。ページを足すのではなく引く判断を先にしたことが、回復の決め手になりました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5852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1">
                <a:solidFill>
                  <a:srgbClr val="7B8494"/>
                </a:solidFill>
                <a:latin typeface="Noto Sans JP"/>
              </a:rPr>
              <a:t>支援期間 6ヶ月</a:t>
            </a:r>
          </a:p>
        </p:txBody>
      </p:sp>
      <p:pic>
        <p:nvPicPr>
          <p:cNvPr id="14" name="Picture 13" descr="sh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423" y="1828800"/>
            <a:ext cx="2560320" cy="162655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OTHER CASES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SEO立て直しの支援実績</a:t>
            </a:r>
          </a:p>
        </p:txBody>
      </p:sp>
      <p:sp>
        <p:nvSpPr>
          <p:cNvPr id="5" name="Rectangle 4"/>
          <p:cNvSpPr/>
          <p:nvPr/>
        </p:nvSpPr>
        <p:spPr>
          <a:xfrm>
            <a:off x="758952" y="2011680"/>
            <a:ext cx="84124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33272" y="2139696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情報メディア（Apple関連）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96712" y="2139696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検索流入 5.4倍（6ヶ月）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758952" y="2523744"/>
            <a:ext cx="8412480" cy="475488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33272" y="2651760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資料請求サイト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96712" y="2651760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月商1,200万円まで成長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8952" y="3035808"/>
            <a:ext cx="84124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33272" y="3163824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マーケティングスクール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96712" y="3163824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toCリード 月5件→150件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58952" y="3547872"/>
            <a:ext cx="8412480" cy="475488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33272" y="3675888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デジタルマーケティング会社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96712" y="3675888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リード 月3件→25件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8952" y="4059936"/>
            <a:ext cx="84124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33272" y="4187952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AI関連企業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96712" y="4187952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toBリード 月1〜2件→10件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8952" y="4572000"/>
            <a:ext cx="8412480" cy="475488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33272" y="4700016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外壁塗装企業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96712" y="4700016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問い合わせ 月5件→15件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58952" y="5084064"/>
            <a:ext cx="84124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33272" y="5212080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害虫駆除企業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96712" y="5212080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受注 月3〜4件→20件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58952" y="5596128"/>
            <a:ext cx="8412480" cy="475488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33272" y="5724144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旅行会社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96712" y="5724144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旅行予約 月1〜2件→10件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8952" y="6291072"/>
            <a:ext cx="8778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100">
                <a:solidFill>
                  <a:srgbClr val="7B8494"/>
                </a:solidFill>
                <a:latin typeface="Noto Sans JP"/>
              </a:rPr>
              <a:t>止まったサイトの再起動に限らず、SEOの立て直し全般で成果を出してきました。詳細は qujiraseo.com/cases/ でご覧いただけます。</a:t>
            </a:r>
          </a:p>
        </p:txBody>
      </p:sp>
      <p:pic>
        <p:nvPicPr>
          <p:cNvPr id="30" name="Picture 29" descr="sh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5303" y="1051560"/>
            <a:ext cx="2377440" cy="1510373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WHY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QujiraSEOが選ばれる理由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4712" y="2112264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3352" y="2093976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立て直しだけを専門にしている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3352" y="2487167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新規立ち上げは扱いません。止まった状態・行き詰まった状態からの改善に特化しています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952" y="3026664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24712" y="3172968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3352" y="3154680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判断の理由を必ず共有する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73352" y="3547871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作業の代行で終わらせず、なぜその施策なのかを言語化してお渡しします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4087368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24712" y="4233672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3352" y="4215384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やめる提案もします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73352" y="4608575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伸びない施策を止めるのも支援のうち。無理に契約を続けません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8952" y="5148072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24712" y="5294376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73352" y="5276088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SEOとAIOを一体で設計する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73352" y="5669279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AI検索対応を別料金にせず、立て直しの設計に最初から組み込みます</a:t>
            </a:r>
          </a:p>
        </p:txBody>
      </p:sp>
      <p:pic>
        <p:nvPicPr>
          <p:cNvPr id="21" name="Picture 20" descr="ide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983" y="2377440"/>
            <a:ext cx="2419075" cy="246888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AIO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315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AI検索への対応も、
</a:t>
            </a:r>
            <a:r>
              <a:rPr sz="3400" b="1">
                <a:solidFill>
                  <a:srgbClr val="2438C2"/>
                </a:solidFill>
                <a:latin typeface="Noto Sans JP"/>
              </a:rPr>
              <a:t>同じパッケージに含みます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606040"/>
            <a:ext cx="603504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350">
                <a:solidFill>
                  <a:srgbClr val="4A5568"/>
                </a:solidFill>
                <a:latin typeface="Noto Sans JP"/>
              </a:rPr>
              <a:t>AI OverviewsやChatGPT経由の流入は、すでに無視できない規模になりました。幸い、そこで評価される要素の多くは、まっとうなSEOで評価される要素と重なります。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3931920"/>
            <a:ext cx="5852160" cy="713232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14984" y="4224528"/>
            <a:ext cx="128016" cy="128016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89304" y="4041648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01A2E"/>
                </a:solidFill>
                <a:latin typeface="Noto Sans JP"/>
              </a:rPr>
              <a:t>結論を先に出す構成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76472" y="4078224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4A5568"/>
                </a:solidFill>
                <a:latin typeface="Noto Sans JP"/>
              </a:rPr>
              <a:t>問いに端的に答えるページが引用されます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8952" y="4754880"/>
            <a:ext cx="5852160" cy="713232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014984" y="5047488"/>
            <a:ext cx="128016" cy="128016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89304" y="4864608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01A2E"/>
                </a:solidFill>
                <a:latin typeface="Noto Sans JP"/>
              </a:rPr>
              <a:t>運営者・監修・出典の明示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76472" y="4901184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4A5568"/>
                </a:solidFill>
                <a:latin typeface="Noto Sans JP"/>
              </a:rPr>
              <a:t>E-E-A-TとAI引用の両方に効く基本装備です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8952" y="5577840"/>
            <a:ext cx="5852160" cy="713232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14984" y="5870448"/>
            <a:ext cx="128016" cy="128016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89304" y="5687568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01A2E"/>
                </a:solidFill>
                <a:latin typeface="Noto Sans JP"/>
              </a:rPr>
              <a:t>指名検索の受け皿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76472" y="5724144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4A5568"/>
                </a:solidFill>
                <a:latin typeface="Noto Sans JP"/>
              </a:rPr>
              <a:t>AI経由で知った人が辿り着ける導線を作ります</a:t>
            </a:r>
          </a:p>
        </p:txBody>
      </p:sp>
      <p:pic>
        <p:nvPicPr>
          <p:cNvPr id="18" name="Picture 17" descr="a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903" y="2011680"/>
            <a:ext cx="1924872" cy="30175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FAQ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よくあるご質問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06424" y="2148840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6192" y="2148840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本当に初期費用はかからないのですか？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36192" y="2551176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はい。初期費用と月額固定費はいただきません。成果地点に達した分のみのお支払いです。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952" y="3127248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06424" y="3310128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6192" y="3310128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どんなサイトでも再起動できますか？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712464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資産が残っているかを先に査定します。見込みが薄い場合は、その旨を正直にお伝えします。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4288536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06424" y="4471416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71416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社内の工数はどれくらい必要ですか？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6192" y="4873752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制作・運用はこちらで巻き取ります。月1回、内容をご確認いただく程度です。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8952" y="5449824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06424" y="5632704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36192" y="5632704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記事の権利はどうなりますか？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36192" y="6035040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制作物は御社の資産として残ります。契約終了後に削除することはありません。</a:t>
            </a:r>
          </a:p>
        </p:txBody>
      </p:sp>
      <p:pic>
        <p:nvPicPr>
          <p:cNvPr id="21" name="Picture 20" descr="faq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983" y="2286000"/>
            <a:ext cx="2651760" cy="204341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PROFILE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運営者について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8412480" cy="320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vat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152" y="2377440"/>
            <a:ext cx="1828800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02152" y="248716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>
                <a:solidFill>
                  <a:srgbClr val="101A2E"/>
                </a:solidFill>
                <a:latin typeface="Noto Sans JP"/>
              </a:rPr>
              <a:t>山田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2152" y="299923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7B8494"/>
                </a:solidFill>
                <a:latin typeface="Noto Sans JP"/>
              </a:rPr>
              <a:t>QujiraSEO 代表 / SEO・AIOコンサルタント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2152" y="3520440"/>
            <a:ext cx="5120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フリーランスでSEO対策に7〜8年従事。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ベンチャー・中小・上場企業を中心に100社を超える支援実績があります。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取り組んでいるのに成果が出ない企業の多さを目の当たりにし、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立て直しに特化したQujiraSEOを立ち上げました。</a:t>
            </a:r>
          </a:p>
        </p:txBody>
      </p:sp>
      <p:pic>
        <p:nvPicPr>
          <p:cNvPr id="10" name="Picture 9" descr="profi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5383" y="3291840"/>
            <a:ext cx="1463040" cy="14630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8952" y="55321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00">
                <a:solidFill>
                  <a:srgbClr val="7B8494"/>
                </a:solidFill>
                <a:latin typeface="Noto Sans JP"/>
              </a:rPr>
              <a:t>X: @dedonfq ／ Web: qujiraseo.com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99855" y="-2194560"/>
            <a:ext cx="6583680" cy="65836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2011680" y="4297680"/>
            <a:ext cx="4754880" cy="47548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1417320"/>
            <a:ext cx="82296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2000"/>
              </a:lnSpc>
            </a:pPr>
            <a:r>
              <a:rPr sz="4000" b="1">
                <a:solidFill>
                  <a:srgbClr val="101A2E"/>
                </a:solidFill>
                <a:latin typeface="Noto Sans JP"/>
              </a:rPr>
              <a:t>止まったメディアに、
</a:t>
            </a:r>
            <a:r>
              <a:rPr sz="4000" b="1">
                <a:solidFill>
                  <a:srgbClr val="0F9D6A"/>
                </a:solidFill>
                <a:latin typeface="Noto Sans JP"/>
              </a:rPr>
              <a:t>まだ資産が残っているか</a:t>
            </a:r>
            <a:r>
              <a:rPr sz="4000" b="1">
                <a:solidFill>
                  <a:srgbClr val="101A2E"/>
                </a:solidFill>
                <a:latin typeface="Noto Sans JP"/>
              </a:rPr>
              <a:t>を
無料で査定します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3794760"/>
            <a:ext cx="58521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サイトのURLをお知らせいただければ、再起動の見込みをお返しします。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4663440"/>
            <a:ext cx="4023360" cy="1051560"/>
          </a:xfrm>
          <a:prstGeom prst="roundRect">
            <a:avLst>
              <a:gd name="adj" fmla="val 10000"/>
            </a:avLst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4901184"/>
            <a:ext cx="40233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Manrope"/>
              </a:rPr>
              <a:t>qujiraseo.com/contact/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02352" y="48463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X（DMでも受付中）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2352" y="5193792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2438C2"/>
                </a:solidFill>
                <a:latin typeface="Manrope"/>
              </a:rPr>
              <a:t>x.com/dedonfq</a:t>
            </a:r>
          </a:p>
        </p:txBody>
      </p:sp>
      <p:pic>
        <p:nvPicPr>
          <p:cNvPr id="11" name="Picture 10" descr="conta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5223" y="2011680"/>
            <a:ext cx="3017520" cy="2502766"/>
          </a:xfrm>
          <a:prstGeom prst="rect">
            <a:avLst/>
          </a:prstGeom>
        </p:spPr>
      </p:pic>
      <p:pic>
        <p:nvPicPr>
          <p:cNvPr id="12" name="Picture 11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" y="5806440"/>
            <a:ext cx="1857375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この資料でわかること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2103120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" y="2377440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4792" y="2377440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止まったメディアに、まだ資産が残っている理由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8952" y="3072384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78992" y="3346704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64792" y="3346704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再開できない3つの壁と、その越え方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8952" y="4041648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78992" y="4315968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4792" y="4315968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初期費用ゼロで再起動する仕組み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8952" y="5010912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78992" y="5285232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64792" y="5285232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実際の支援事例と成果</a:t>
            </a:r>
          </a:p>
        </p:txBody>
      </p:sp>
      <p:pic>
        <p:nvPicPr>
          <p:cNvPr id="17" name="Picture 16" descr="ide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9463" y="2194560"/>
            <a:ext cx="3046243" cy="31089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こんな状態のまま、止まっていませんか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3429000" cy="3657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w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072" y="2240280"/>
            <a:ext cx="1313645" cy="1097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24712" y="35204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800" b="1">
                <a:solidFill>
                  <a:srgbClr val="101A2E"/>
                </a:solidFill>
                <a:latin typeface="Noto Sans JP"/>
              </a:rPr>
              <a:t>担当者が離れて
更新が止まった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" y="457200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異動・退職をきっかけに、誰も触らないまま時間が過ぎている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2544" y="1965960"/>
            <a:ext cx="3429000" cy="3657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budg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664" y="2240280"/>
            <a:ext cx="1295400" cy="10972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18304" y="35204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800" b="1">
                <a:solidFill>
                  <a:srgbClr val="101A2E"/>
                </a:solidFill>
                <a:latin typeface="Noto Sans JP"/>
              </a:rPr>
              <a:t>予算が取れず
打ち切った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18304" y="457200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費用対効果を説明できず、稟議が通らなくなった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6" y="1965960"/>
            <a:ext cx="3429000" cy="3657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dat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6256" y="2240280"/>
            <a:ext cx="1508760" cy="103838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311896" y="35204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800" b="1">
                <a:solidFill>
                  <a:srgbClr val="101A2E"/>
                </a:solidFill>
                <a:latin typeface="Noto Sans JP"/>
              </a:rPr>
              <a:t>順位が落ちて
諦めた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11896" y="457200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アップデートで流入が激減し、そのままにしている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INSIGHT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68096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止まっているサイトには、
</a:t>
            </a:r>
            <a:r>
              <a:rPr sz="3400" b="1">
                <a:solidFill>
                  <a:srgbClr val="0F9D6A"/>
                </a:solidFill>
                <a:latin typeface="Noto Sans JP"/>
              </a:rPr>
              <a:t>まだ資産が残っています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514600"/>
            <a:ext cx="676656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更新を止めても、ドメインの評価と過去の記事は消えません。むしろ、ゼロから立ち上げるより短期間で数字が戻ることがほとんどです。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3931920"/>
            <a:ext cx="3429000" cy="196596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4224528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ドメイン評価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681728"/>
            <a:ext cx="2834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積み上げた被リンクと運用歴はそのまま残る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2544" y="3931920"/>
            <a:ext cx="3429000" cy="196596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72584" y="4224528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既存記事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2584" y="4681728"/>
            <a:ext cx="2834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11〜30位の記事はリライトだけで1ページ目へ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946136" y="3931920"/>
            <a:ext cx="3429000" cy="196596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66176" y="4224528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検索需要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66176" y="4681728"/>
            <a:ext cx="2834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放置中もアクセスがあるなら再起動できるサイン</a:t>
            </a:r>
          </a:p>
        </p:txBody>
      </p:sp>
      <p:pic>
        <p:nvPicPr>
          <p:cNvPr id="15" name="Picture 14" descr="ass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9543" y="868680"/>
            <a:ext cx="2743200" cy="203319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BARRIER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それでも再開できない、3つの壁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2011680"/>
            <a:ext cx="7680960" cy="11704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4712" y="2340864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01952" y="2212848"/>
            <a:ext cx="6126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101A2E"/>
                </a:solidFill>
                <a:latin typeface="Noto Sans JP"/>
              </a:rPr>
              <a:t>固定費の稟議が通らない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1952" y="2615184"/>
            <a:ext cx="6126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一度成果が出なかったチャネルに、毎月の固定費を出す判断は通りにくい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952" y="3310128"/>
            <a:ext cx="7680960" cy="11704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24712" y="3639312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01952" y="3511296"/>
            <a:ext cx="6126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101A2E"/>
                </a:solidFill>
                <a:latin typeface="Noto Sans JP"/>
              </a:rPr>
              <a:t>社内に動かせる人がいない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1952" y="3913632"/>
            <a:ext cx="6126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担当者は不在か兼任。再開の実務を担う余力がない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4608576"/>
            <a:ext cx="7680960" cy="11704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24712" y="4937760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01952" y="4809744"/>
            <a:ext cx="6126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101A2E"/>
                </a:solidFill>
                <a:latin typeface="Noto Sans JP"/>
              </a:rPr>
              <a:t>何から手をつけるか分からない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01952" y="5212080"/>
            <a:ext cx="6126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記事を消すのか直すのか。判断の基準が社内にない</a:t>
            </a:r>
          </a:p>
        </p:txBody>
      </p:sp>
      <p:pic>
        <p:nvPicPr>
          <p:cNvPr id="17" name="Picture 16" descr="choo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783" y="2377440"/>
            <a:ext cx="3108960" cy="186537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ABOUT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86384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QujiraSEOは、</a:t>
            </a:r>
            <a:r>
              <a:rPr sz="3400" b="1">
                <a:solidFill>
                  <a:srgbClr val="2438C2"/>
                </a:solidFill>
                <a:latin typeface="Noto Sans JP"/>
              </a:rPr>
              <a:t>「立て直し」だけ</a:t>
            </a:r>
            <a:r>
              <a:rPr sz="3400" b="1">
                <a:solidFill>
                  <a:srgbClr val="101A2E"/>
                </a:solidFill>
                <a:latin typeface="Noto Sans JP"/>
              </a:rPr>
              <a:t>を
専門にしています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697480"/>
            <a:ext cx="658368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世の中のSEO支援の多くは、これから始める会社に向けたものです。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私たちは「すでに始めた後」で行き詰まった課題だけを扱います。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止まったメディアの再起動は、その中でも手元にある記事とドメインを最も活かせる領域です。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461772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4828032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2438C2"/>
                </a:solidFill>
                <a:latin typeface="Manrope"/>
              </a:rPr>
              <a:t>100+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44068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支援企業数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73552" y="461772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93592" y="4828032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2438C2"/>
                </a:solidFill>
                <a:latin typeface="Manrope"/>
              </a:rPr>
              <a:t>7-8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93592" y="544068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年のSEO実務歴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88152" y="461772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108192" y="4828032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2438C2"/>
                </a:solidFill>
                <a:latin typeface="Manrope"/>
              </a:rPr>
              <a:t>0円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08192" y="544068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初期費用・月額固定費</a:t>
            </a:r>
          </a:p>
        </p:txBody>
      </p:sp>
      <p:pic>
        <p:nvPicPr>
          <p:cNvPr id="15" name="Picture 14" descr="te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783" y="1371600"/>
            <a:ext cx="3108960" cy="198424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WHY PERFORMANCE-BASED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なぜ、初期費用ゼロで引き受けられるのか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1874519"/>
            <a:ext cx="87782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350">
                <a:solidFill>
                  <a:srgbClr val="4A5568"/>
                </a:solidFill>
                <a:latin typeface="Noto Sans JP"/>
              </a:rPr>
              <a:t>成果報酬は、こちらが回収できないリスクを負う契約です。それでも引き受けられるのは、止まったサイトが「短期で数字が戻る見込みの高い部類」だからです。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297180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ass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512" y="3200400"/>
            <a:ext cx="1295400" cy="9601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24712" y="42976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評価が積み上がっている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" y="475488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ドメインと記事の評価が残っているので、新規立ち上げのように待つ期間がいりません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52544" y="297180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sear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4104" y="3200400"/>
            <a:ext cx="1325880" cy="80722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18304" y="42976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直す場所が見えている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8304" y="475488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11〜30位の記事、カニバリ、内部リンクの欠落。棚卸しをすれば打ち手が特定できます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46136" y="297180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contrac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696" y="3200400"/>
            <a:ext cx="693080" cy="9601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11896" y="42976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見込みが薄ければ引き受けない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1896" y="475488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査定の段階で正直にお伝えします。だからこそ、引き受けた案件には責任を持てます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RESTART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498079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初期費用ゼロで、
</a:t>
            </a:r>
            <a:r>
              <a:rPr sz="3400" b="1">
                <a:solidFill>
                  <a:srgbClr val="0F9D6A"/>
                </a:solidFill>
                <a:latin typeface="Noto Sans JP"/>
              </a:rPr>
              <a:t>止まったメディアを再起動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514600"/>
            <a:ext cx="6400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50">
                <a:solidFill>
                  <a:srgbClr val="4A5568"/>
                </a:solidFill>
                <a:latin typeface="Noto Sans JP"/>
              </a:rPr>
              <a:t>成果が出た分だけをお支払いいただく、完全成果報酬のプランです。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329184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33272" y="3675888"/>
            <a:ext cx="146304" cy="146304"/>
          </a:xfrm>
          <a:prstGeom prst="rect">
            <a:avLst/>
          </a:prstGeom>
          <a:solidFill>
            <a:srgbClr val="0F9D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325880" y="356616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初期費用・月額固定費0円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397764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動かして成果が出なければ費用は発生しません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90872" y="329184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965192" y="3675888"/>
            <a:ext cx="146304" cy="146304"/>
          </a:xfrm>
          <a:prstGeom prst="rect">
            <a:avLst/>
          </a:prstGeom>
          <a:solidFill>
            <a:srgbClr val="0F9D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257800" y="356616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成果地点は事前にすり合わせ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57800" y="397764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問い合わせ数など、事業の数字で定義します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8952" y="470916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33272" y="5093208"/>
            <a:ext cx="146304" cy="146304"/>
          </a:xfrm>
          <a:prstGeom prst="rect">
            <a:avLst/>
          </a:prstGeom>
          <a:solidFill>
            <a:srgbClr val="0F9D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325880" y="498348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運用はすべてお任せ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5880" y="539496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制作から計測まで巻き取るので工数はほぼゼロ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90872" y="470916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965192" y="5093208"/>
            <a:ext cx="146304" cy="146304"/>
          </a:xfrm>
          <a:prstGeom prst="rect">
            <a:avLst/>
          </a:prstGeom>
          <a:solidFill>
            <a:srgbClr val="0F9D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257800" y="498348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軌道に戻った後も選べる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57800" y="539496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成果報酬の継続も、内製化への移行も可能です</a:t>
            </a:r>
          </a:p>
        </p:txBody>
      </p:sp>
      <p:pic>
        <p:nvPicPr>
          <p:cNvPr id="22" name="Picture 21" descr="rev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2343" y="1051560"/>
            <a:ext cx="2986773" cy="201168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PRICING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料金の考え方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5029200" cy="3291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16152" y="233172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0F9D6A"/>
                </a:solidFill>
                <a:latin typeface="Noto Sans JP"/>
              </a:rPr>
              <a:t>成果報酬リスタートプラン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6152" y="2788920"/>
            <a:ext cx="42062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101A2E"/>
                </a:solidFill>
                <a:latin typeface="Noto Sans JP"/>
              </a:rPr>
              <a:t>初期費用 </a:t>
            </a:r>
            <a:r>
              <a:rPr sz="4600" b="1">
                <a:solidFill>
                  <a:srgbClr val="0F9D6A"/>
                </a:solidFill>
                <a:latin typeface="Manrope"/>
              </a:rPr>
              <a:t>0</a:t>
            </a:r>
            <a:r>
              <a:rPr sz="2000" b="1">
                <a:solidFill>
                  <a:srgbClr val="101A2E"/>
                </a:solidFill>
                <a:latin typeface="Noto Sans JP"/>
              </a:rPr>
              <a:t>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6152" y="3657600"/>
            <a:ext cx="42062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101A2E"/>
                </a:solidFill>
                <a:latin typeface="Noto Sans JP"/>
              </a:rPr>
              <a:t>月額固定費 </a:t>
            </a:r>
            <a:r>
              <a:rPr sz="4600" b="1">
                <a:solidFill>
                  <a:srgbClr val="0F9D6A"/>
                </a:solidFill>
                <a:latin typeface="Manrope"/>
              </a:rPr>
              <a:t>0</a:t>
            </a:r>
            <a:r>
              <a:rPr sz="2000" b="1">
                <a:solidFill>
                  <a:srgbClr val="101A2E"/>
                </a:solidFill>
                <a:latin typeface="Noto Sans JP"/>
              </a:rPr>
              <a:t>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16152" y="4572000"/>
            <a:ext cx="4114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事前に合意した成果地点に達した分のみ、成果報酬をお支払いいただきます。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08192" y="1965960"/>
            <a:ext cx="4480560" cy="3291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19672" y="23317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成果地点の例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9672" y="2834640"/>
            <a:ext cx="36576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9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・お問い合わせ / 資料請求の件数</a:t>
            </a:r>
          </a:p>
          <a:p>
            <a:pPr>
              <a:lnSpc>
                <a:spcPct val="19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・会員登録・申込の件数</a:t>
            </a:r>
          </a:p>
          <a:p>
            <a:pPr>
              <a:lnSpc>
                <a:spcPct val="19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・ECやアフィリエイトで発生した売上</a:t>
            </a:r>
          </a:p>
          <a:p>
            <a:pPr>
              <a:lnSpc>
                <a:spcPct val="19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・指定キーワード群での検索流入数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5623560"/>
            <a:ext cx="8778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100">
                <a:solidFill>
                  <a:srgbClr val="7B8494"/>
                </a:solidFill>
                <a:latin typeface="Noto Sans JP"/>
              </a:rPr>
              <a:t>※ 成果地点と単価は、サイトの状態を査定したうえで個別にご提案します。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