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Relationship Id="rId3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899855" y="-2194560"/>
            <a:ext cx="6583680" cy="6583680"/>
          </a:xfrm>
          <a:prstGeom prst="ellipse">
            <a:avLst/>
          </a:prstGeom>
          <a:solidFill>
            <a:srgbClr val="ECF0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-2011680" y="4297680"/>
            <a:ext cx="4754880" cy="4754880"/>
          </a:xfrm>
          <a:prstGeom prst="ellipse">
            <a:avLst/>
          </a:prstGeom>
          <a:solidFill>
            <a:srgbClr val="ECF0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952" y="777240"/>
            <a:ext cx="2303145" cy="566928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758952" y="1600200"/>
            <a:ext cx="2651760" cy="384048"/>
          </a:xfrm>
          <a:prstGeom prst="roundRect">
            <a:avLst>
              <a:gd name="adj" fmla="val 20000"/>
            </a:avLst>
          </a:prstGeom>
          <a:solidFill>
            <a:srgbClr val="EEF1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58952" y="1682496"/>
            <a:ext cx="26517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200" b="1">
                <a:solidFill>
                  <a:srgbClr val="2438C2"/>
                </a:solidFill>
                <a:latin typeface="Noto Sans JP"/>
              </a:rPr>
              <a:t>リプレイスプラン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8952" y="2148840"/>
            <a:ext cx="7132320" cy="2194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4600" b="1">
                <a:solidFill>
                  <a:srgbClr val="101A2E"/>
                </a:solidFill>
                <a:latin typeface="Noto Sans JP"/>
              </a:rPr>
              <a:t>いまの外注、
</a:t>
            </a:r>
            <a:r>
              <a:rPr sz="4600" b="1">
                <a:solidFill>
                  <a:srgbClr val="2438C2"/>
                </a:solidFill>
                <a:latin typeface="Noto Sans JP"/>
              </a:rPr>
              <a:t>比べてみませんか。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8952" y="4389120"/>
            <a:ext cx="694944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60000"/>
              </a:lnSpc>
              <a:spcAft>
                <a:spcPts val="600"/>
              </a:spcAft>
            </a:pPr>
            <a:r>
              <a:rPr sz="1500">
                <a:solidFill>
                  <a:srgbClr val="4A5568"/>
                </a:solidFill>
                <a:latin typeface="Noto Sans JP"/>
              </a:rPr>
              <a:t>現在のSEO外注の費用と成果を分解し、「同じ予算ならここまで狙えます」を具体的に提示するサービスです。ヒアリングと提案は無料です。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8952" y="525780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7B8494"/>
                </a:solidFill>
                <a:latin typeface="Manrope"/>
              </a:rPr>
              <a:t>REPLACE PLAN DECK  /  2026</a:t>
            </a:r>
          </a:p>
        </p:txBody>
      </p:sp>
      <p:pic>
        <p:nvPicPr>
          <p:cNvPr id="11" name="Picture 10" descr="compar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6583" y="2194560"/>
            <a:ext cx="3566160" cy="207676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58952" y="598932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00" b="1">
                <a:solidFill>
                  <a:srgbClr val="7B8494"/>
                </a:solidFill>
                <a:latin typeface="Manrope"/>
              </a:rPr>
              <a:t>qujiraseo.com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58952" y="5669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2438C2"/>
                </a:solidFill>
                <a:latin typeface="Manrope"/>
              </a:rPr>
              <a:t>FLOW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" y="9144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200" b="1">
                <a:solidFill>
                  <a:srgbClr val="101A2E"/>
                </a:solidFill>
                <a:latin typeface="Noto Sans JP"/>
              </a:rPr>
              <a:t>ヒアリングから移行までの流れ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58952" y="2103120"/>
            <a:ext cx="2514600" cy="2651760"/>
          </a:xfrm>
          <a:prstGeom prst="roundRect">
            <a:avLst>
              <a:gd name="adj" fmla="val 7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78992" y="2377440"/>
            <a:ext cx="914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200" b="1">
                <a:solidFill>
                  <a:srgbClr val="2438C2"/>
                </a:solidFill>
                <a:latin typeface="Manrope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8992" y="2971800"/>
            <a:ext cx="2011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ヒアリング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3456432"/>
            <a:ext cx="201168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現在の月額費用と成果、契約内容を伺います（無料）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438144" y="2103120"/>
            <a:ext cx="2514600" cy="2651760"/>
          </a:xfrm>
          <a:prstGeom prst="roundRect">
            <a:avLst>
              <a:gd name="adj" fmla="val 7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758184" y="2377440"/>
            <a:ext cx="914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200" b="1">
                <a:solidFill>
                  <a:srgbClr val="2438C2"/>
                </a:solidFill>
                <a:latin typeface="Manrope"/>
              </a:rP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758184" y="2971800"/>
            <a:ext cx="2011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分解と評価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58184" y="3456432"/>
            <a:ext cx="201168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費用の内訳と成果を分解し、適正かどうかを評価します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117336" y="2103120"/>
            <a:ext cx="2514600" cy="2651760"/>
          </a:xfrm>
          <a:prstGeom prst="roundRect">
            <a:avLst>
              <a:gd name="adj" fmla="val 7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37376" y="2377440"/>
            <a:ext cx="914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200" b="1">
                <a:solidFill>
                  <a:srgbClr val="2438C2"/>
                </a:solidFill>
                <a:latin typeface="Manrope"/>
              </a:rPr>
              <a:t>03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37376" y="2971800"/>
            <a:ext cx="2011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対抗提案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37376" y="3456432"/>
            <a:ext cx="201168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「この金額でこの成果」の移行プランをご提示します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796528" y="2103120"/>
            <a:ext cx="2514600" cy="2651760"/>
          </a:xfrm>
          <a:prstGeom prst="roundRect">
            <a:avLst>
              <a:gd name="adj" fmla="val 7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116568" y="2377440"/>
            <a:ext cx="914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200" b="1">
                <a:solidFill>
                  <a:srgbClr val="2438C2"/>
                </a:solidFill>
                <a:latin typeface="Manrope"/>
              </a:rPr>
              <a:t>04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16568" y="2971800"/>
            <a:ext cx="2011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移行・運用開始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116568" y="3456432"/>
            <a:ext cx="201168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ご納得いただけたら、引き継ぎからこちらで巻き取ります</a:t>
            </a:r>
          </a:p>
        </p:txBody>
      </p:sp>
      <p:pic>
        <p:nvPicPr>
          <p:cNvPr id="21" name="Picture 20" descr="contrac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952" y="4983480"/>
            <a:ext cx="990114" cy="137160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3227832" y="5257800"/>
            <a:ext cx="685800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60000"/>
              </a:lnSpc>
              <a:spcAft>
                <a:spcPts val="600"/>
              </a:spcAft>
            </a:pPr>
            <a:r>
              <a:rPr sz="1300">
                <a:solidFill>
                  <a:srgbClr val="4A5568"/>
                </a:solidFill>
                <a:latin typeface="Noto Sans JP"/>
              </a:rPr>
              <a:t>移行時の社内工数はキックオフ1回程度。アカウント・データ・CMSの権限整理も含めて対応します。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58952" y="6291072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7B8494"/>
                </a:solidFill>
                <a:latin typeface="Manrope"/>
              </a:rPr>
              <a:t>QujiraSEO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335463" y="6291072"/>
            <a:ext cx="10972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7B8494"/>
                </a:solidFill>
                <a:latin typeface="Manrope"/>
              </a:rPr>
              <a:t>09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58952" y="5669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2438C2"/>
                </a:solidFill>
                <a:latin typeface="Manrope"/>
              </a:rPr>
              <a:t>WHAT WE DO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" y="9144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200" b="1">
                <a:solidFill>
                  <a:srgbClr val="101A2E"/>
                </a:solidFill>
                <a:latin typeface="Noto Sans JP"/>
              </a:rPr>
              <a:t>リプレイス後にやること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58952" y="1965960"/>
            <a:ext cx="4754880" cy="17373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nalytic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992" y="2350008"/>
            <a:ext cx="1005840" cy="71592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59152" y="2331720"/>
            <a:ext cx="29260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資産の棚卸し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359152" y="2743200"/>
            <a:ext cx="292608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5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これまでの納品記事を全量チェックし、順位が付きかけている記事と重複を洗い出します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788152" y="1965960"/>
            <a:ext cx="4754880" cy="17373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search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8192" y="2350008"/>
            <a:ext cx="1005840" cy="61237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388352" y="2331720"/>
            <a:ext cx="29260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総リライト・統合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88352" y="2743200"/>
            <a:ext cx="292608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5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量産で分散した評価を束ね、検索意図に合わせて作り直します。新規は不足分だけ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58952" y="3931920"/>
            <a:ext cx="4754880" cy="17373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4" name="Picture 13" descr="char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992" y="4315968"/>
            <a:ext cx="1005840" cy="67746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359152" y="4297680"/>
            <a:ext cx="29260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内部リンクの再設計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359152" y="4709160"/>
            <a:ext cx="292608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5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評価をサービスページへ流す構造に組み直し、流入がリードに変わる導線を作ります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788152" y="3931920"/>
            <a:ext cx="4754880" cy="17373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ai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8192" y="4315968"/>
            <a:ext cx="612459" cy="96012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388352" y="4297680"/>
            <a:ext cx="29260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成果の可視化とAIO対応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88352" y="4709160"/>
            <a:ext cx="292608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5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施策と結果の因果を毎月説明できる形にし、AI検索から引用される型に整えます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58952" y="6291072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7B8494"/>
                </a:solidFill>
                <a:latin typeface="Manrope"/>
              </a:rPr>
              <a:t>QujiraSEO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335463" y="6291072"/>
            <a:ext cx="10972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7B8494"/>
                </a:solidFill>
                <a:latin typeface="Manrope"/>
              </a:rPr>
              <a:t>10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58952" y="5669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2438C2"/>
                </a:solidFill>
                <a:latin typeface="Manrope"/>
              </a:rPr>
              <a:t>CASE STUDY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58952" y="932688"/>
            <a:ext cx="2926080" cy="384048"/>
          </a:xfrm>
          <a:prstGeom prst="roundRect">
            <a:avLst>
              <a:gd name="adj" fmla="val 20000"/>
            </a:avLst>
          </a:prstGeom>
          <a:solidFill>
            <a:srgbClr val="EEF1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58952" y="1014984"/>
            <a:ext cx="29260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200" b="1">
                <a:solidFill>
                  <a:srgbClr val="2438C2"/>
                </a:solidFill>
                <a:latin typeface="Noto Sans JP"/>
              </a:rPr>
              <a:t>デジタルマーケティング会社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8952" y="1572768"/>
            <a:ext cx="758952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2600" b="1">
                <a:solidFill>
                  <a:srgbClr val="101A2E"/>
                </a:solidFill>
                <a:latin typeface="Noto Sans JP"/>
              </a:rPr>
              <a:t>外注費30万円→20万円で、リードは月3件→25件に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58952" y="3017520"/>
            <a:ext cx="7589520" cy="1234440"/>
          </a:xfrm>
          <a:prstGeom prst="roundRect">
            <a:avLst>
              <a:gd name="adj" fmla="val 6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170432" y="3401568"/>
            <a:ext cx="30175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7B8494"/>
                </a:solidFill>
                <a:latin typeface="Noto Sans JP"/>
              </a:rPr>
              <a:t>月間リード 3件・外注費30万円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87952" y="3310128"/>
            <a:ext cx="457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200" b="1">
                <a:solidFill>
                  <a:srgbClr val="0F9D6A"/>
                </a:solidFill>
                <a:latin typeface="Manrope"/>
              </a:rPr>
              <a:t>→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90872" y="3200400"/>
            <a:ext cx="141732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400" b="1">
                <a:solidFill>
                  <a:srgbClr val="0F9D6A"/>
                </a:solidFill>
                <a:latin typeface="Manrope"/>
              </a:rPr>
              <a:t>25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62472" y="3401568"/>
            <a:ext cx="219456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00" b="1">
                <a:solidFill>
                  <a:srgbClr val="0F9D6A"/>
                </a:solidFill>
                <a:latin typeface="Noto Sans JP"/>
              </a:rPr>
              <a:t>件／月・外注費20万円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4526280"/>
            <a:ext cx="7498079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70000"/>
              </a:lnSpc>
              <a:spcAft>
                <a:spcPts val="600"/>
              </a:spcAft>
            </a:pPr>
            <a:r>
              <a:rPr sz="1300">
                <a:solidFill>
                  <a:srgbClr val="4A5568"/>
                </a:solidFill>
                <a:latin typeface="Noto Sans JP"/>
              </a:rPr>
              <a:t>ヒアリングで「費用の大半が新規量産」という構造を特定。100本近い既存記事の総リライトと、勝てる新規KWに絞った制作へ切り替えました。費用を約3割下げながら、5ヶ月でリード数は8倍に。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585216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50" b="1">
                <a:solidFill>
                  <a:srgbClr val="7B8494"/>
                </a:solidFill>
                <a:latin typeface="Noto Sans JP"/>
              </a:rPr>
              <a:t>支援期間 5ヶ月</a:t>
            </a:r>
          </a:p>
        </p:txBody>
      </p:sp>
      <p:pic>
        <p:nvPicPr>
          <p:cNvPr id="14" name="Picture 13" descr="shar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2423" y="1828800"/>
            <a:ext cx="2560320" cy="162655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58952" y="6291072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7B8494"/>
                </a:solidFill>
                <a:latin typeface="Manrope"/>
              </a:rPr>
              <a:t>QujiraSEO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335463" y="6291072"/>
            <a:ext cx="10972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7B8494"/>
                </a:solidFill>
                <a:latin typeface="Manrope"/>
              </a:rPr>
              <a:t>11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58952" y="5669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2438C2"/>
                </a:solidFill>
                <a:latin typeface="Manrope"/>
              </a:rPr>
              <a:t>CASE STUDY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58952" y="932688"/>
            <a:ext cx="2926080" cy="384048"/>
          </a:xfrm>
          <a:prstGeom prst="roundRect">
            <a:avLst>
              <a:gd name="adj" fmla="val 20000"/>
            </a:avLst>
          </a:prstGeom>
          <a:solidFill>
            <a:srgbClr val="EEF1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58952" y="1014984"/>
            <a:ext cx="29260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200" b="1">
                <a:solidFill>
                  <a:srgbClr val="2438C2"/>
                </a:solidFill>
                <a:latin typeface="Noto Sans JP"/>
              </a:rPr>
              <a:t>AI関連企業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8952" y="1572768"/>
            <a:ext cx="758952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2600" b="1">
                <a:solidFill>
                  <a:srgbClr val="101A2E"/>
                </a:solidFill>
                <a:latin typeface="Noto Sans JP"/>
              </a:rPr>
              <a:t>外注費45万円→30万円で、toBリードは月1〜2件→10件へ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58952" y="3017520"/>
            <a:ext cx="7589520" cy="1234440"/>
          </a:xfrm>
          <a:prstGeom prst="roundRect">
            <a:avLst>
              <a:gd name="adj" fmla="val 6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170432" y="3401568"/>
            <a:ext cx="30175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7B8494"/>
                </a:solidFill>
                <a:latin typeface="Noto Sans JP"/>
              </a:rPr>
              <a:t>月間toBリード 1〜2件・外注費45万円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87952" y="3310128"/>
            <a:ext cx="457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200" b="1">
                <a:solidFill>
                  <a:srgbClr val="0F9D6A"/>
                </a:solidFill>
                <a:latin typeface="Manrope"/>
              </a:rPr>
              <a:t>→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90872" y="3200400"/>
            <a:ext cx="141732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400" b="1">
                <a:solidFill>
                  <a:srgbClr val="0F9D6A"/>
                </a:solidFill>
                <a:latin typeface="Manrope"/>
              </a:rPr>
              <a:t>10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62472" y="3401568"/>
            <a:ext cx="219456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00" b="1">
                <a:solidFill>
                  <a:srgbClr val="0F9D6A"/>
                </a:solidFill>
                <a:latin typeface="Noto Sans JP"/>
              </a:rPr>
              <a:t>件／月・外注費30万円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4526280"/>
            <a:ext cx="7498079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70000"/>
              </a:lnSpc>
              <a:spcAft>
                <a:spcPts val="600"/>
              </a:spcAft>
            </a:pPr>
            <a:r>
              <a:rPr sz="1300">
                <a:solidFill>
                  <a:srgbClr val="4A5568"/>
                </a:solidFill>
                <a:latin typeface="Noto Sans JP"/>
              </a:rPr>
              <a:t>記事の本数は十分にあったものの、過去記事の更新と内部リンク設計が抜けていました。総リライトで情報の鮮度を取り戻し、内部リンクを再設計。3ヶ月という短期で、月15万円の削減とリード約5倍以上を同時に実現しました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585216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50" b="1">
                <a:solidFill>
                  <a:srgbClr val="7B8494"/>
                </a:solidFill>
                <a:latin typeface="Noto Sans JP"/>
              </a:rPr>
              <a:t>支援期間 3ヶ月</a:t>
            </a:r>
          </a:p>
        </p:txBody>
      </p:sp>
      <p:pic>
        <p:nvPicPr>
          <p:cNvPr id="14" name="Picture 13" descr="char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2423" y="1828800"/>
            <a:ext cx="2560320" cy="172445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58952" y="6291072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7B8494"/>
                </a:solidFill>
                <a:latin typeface="Manrope"/>
              </a:rPr>
              <a:t>QujiraSEO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335463" y="6291072"/>
            <a:ext cx="10972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7B8494"/>
                </a:solidFill>
                <a:latin typeface="Manrope"/>
              </a:rPr>
              <a:t>12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58952" y="5669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2438C2"/>
                </a:solidFill>
                <a:latin typeface="Manrope"/>
              </a:rPr>
              <a:t>OTHER CASES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" y="9144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200" b="1">
                <a:solidFill>
                  <a:srgbClr val="101A2E"/>
                </a:solidFill>
                <a:latin typeface="Noto Sans JP"/>
              </a:rPr>
              <a:t>リプレイスの支援実績</a:t>
            </a:r>
          </a:p>
        </p:txBody>
      </p:sp>
      <p:sp>
        <p:nvSpPr>
          <p:cNvPr id="5" name="Rectangle 4"/>
          <p:cNvSpPr/>
          <p:nvPr/>
        </p:nvSpPr>
        <p:spPr>
          <a:xfrm>
            <a:off x="758952" y="2011680"/>
            <a:ext cx="841248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33272" y="2139696"/>
            <a:ext cx="42062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1">
                <a:solidFill>
                  <a:srgbClr val="101A2E"/>
                </a:solidFill>
                <a:latin typeface="Noto Sans JP"/>
              </a:rPr>
              <a:t>人材（介護・医療系転職）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96712" y="2139696"/>
            <a:ext cx="33832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250" b="1">
                <a:solidFill>
                  <a:srgbClr val="0F9D6A"/>
                </a:solidFill>
                <a:latin typeface="Noto Sans JP"/>
              </a:rPr>
              <a:t>外注費 △37%で応募数回復</a:t>
            </a:r>
          </a:p>
        </p:txBody>
      </p:sp>
      <p:sp>
        <p:nvSpPr>
          <p:cNvPr id="8" name="Rectangle 7"/>
          <p:cNvSpPr/>
          <p:nvPr/>
        </p:nvSpPr>
        <p:spPr>
          <a:xfrm>
            <a:off x="758952" y="2523744"/>
            <a:ext cx="8412480" cy="475488"/>
          </a:xfrm>
          <a:prstGeom prst="rect">
            <a:avLst/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33272" y="2651760"/>
            <a:ext cx="42062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1">
                <a:solidFill>
                  <a:srgbClr val="101A2E"/>
                </a:solidFill>
                <a:latin typeface="Noto Sans JP"/>
              </a:rPr>
              <a:t>不動産（賃貸仲介）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96712" y="2651760"/>
            <a:ext cx="33832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250" b="1">
                <a:solidFill>
                  <a:srgbClr val="0F9D6A"/>
                </a:solidFill>
                <a:latin typeface="Noto Sans JP"/>
              </a:rPr>
              <a:t>問い合わせ反響 1.8倍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58952" y="3035808"/>
            <a:ext cx="841248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33272" y="3163824"/>
            <a:ext cx="42062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1">
                <a:solidFill>
                  <a:srgbClr val="101A2E"/>
                </a:solidFill>
                <a:latin typeface="Noto Sans JP"/>
              </a:rPr>
              <a:t>旅行会社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96712" y="3163824"/>
            <a:ext cx="33832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250" b="1">
                <a:solidFill>
                  <a:srgbClr val="0F9D6A"/>
                </a:solidFill>
                <a:latin typeface="Noto Sans JP"/>
              </a:rPr>
              <a:t>旅行予約 月1〜2件→10件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58952" y="3547872"/>
            <a:ext cx="8412480" cy="475488"/>
          </a:xfrm>
          <a:prstGeom prst="rect">
            <a:avLst/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33272" y="3675888"/>
            <a:ext cx="42062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1">
                <a:solidFill>
                  <a:srgbClr val="101A2E"/>
                </a:solidFill>
                <a:latin typeface="Noto Sans JP"/>
              </a:rPr>
              <a:t>補助金関連企業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696712" y="3675888"/>
            <a:ext cx="33832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250" b="1">
                <a:solidFill>
                  <a:srgbClr val="0F9D6A"/>
                </a:solidFill>
                <a:latin typeface="Noto Sans JP"/>
              </a:rPr>
              <a:t>問い合わせ 月3件→15件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58952" y="4059936"/>
            <a:ext cx="841248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33272" y="4187952"/>
            <a:ext cx="42062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1">
                <a:solidFill>
                  <a:srgbClr val="101A2E"/>
                </a:solidFill>
                <a:latin typeface="Noto Sans JP"/>
              </a:rPr>
              <a:t>バックオフィス関連企業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696712" y="4187952"/>
            <a:ext cx="33832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250" b="1">
                <a:solidFill>
                  <a:srgbClr val="0F9D6A"/>
                </a:solidFill>
                <a:latin typeface="Noto Sans JP"/>
              </a:rPr>
              <a:t>問い合わせ 月3件→10件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58952" y="4754880"/>
            <a:ext cx="877824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60000"/>
              </a:lnSpc>
              <a:spcAft>
                <a:spcPts val="600"/>
              </a:spcAft>
            </a:pPr>
            <a:r>
              <a:rPr sz="1100">
                <a:solidFill>
                  <a:srgbClr val="7B8494"/>
                </a:solidFill>
                <a:latin typeface="Noto Sans JP"/>
              </a:rPr>
              <a:t>いずれも「費用を下げる」と「成果を上げる」を同時に実現しています。詳細は qujiraseo.com/cases/ でご覧いただけます。</a:t>
            </a:r>
          </a:p>
        </p:txBody>
      </p:sp>
      <p:pic>
        <p:nvPicPr>
          <p:cNvPr id="21" name="Picture 20" descr="shar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5303" y="1051560"/>
            <a:ext cx="2377440" cy="1510373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58952" y="6291072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7B8494"/>
                </a:solidFill>
                <a:latin typeface="Manrope"/>
              </a:rPr>
              <a:t>QujiraSEO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335463" y="6291072"/>
            <a:ext cx="10972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7B8494"/>
                </a:solidFill>
                <a:latin typeface="Manrope"/>
              </a:rPr>
              <a:t>13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58952" y="5669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2438C2"/>
                </a:solidFill>
                <a:latin typeface="Manrope"/>
              </a:rPr>
              <a:t>WHY US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" y="9144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200" b="1">
                <a:solidFill>
                  <a:srgbClr val="101A2E"/>
                </a:solidFill>
                <a:latin typeface="Noto Sans JP"/>
              </a:rPr>
              <a:t>QujiraSEOが選ばれる理由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58952" y="1965960"/>
            <a:ext cx="7772400" cy="960120"/>
          </a:xfrm>
          <a:prstGeom prst="roundRect">
            <a:avLst>
              <a:gd name="adj" fmla="val 9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24712" y="2112264"/>
            <a:ext cx="457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2438C2"/>
                </a:solidFill>
                <a:latin typeface="Manrope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73352" y="2093976"/>
            <a:ext cx="64922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特定の業者を悪者にしない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73352" y="2487167"/>
            <a:ext cx="64922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「悪い業者」ではなく「合わない契約形態」という構造の問題として分解し、冷静に判断材料を出します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58952" y="3026664"/>
            <a:ext cx="7772400" cy="960120"/>
          </a:xfrm>
          <a:prstGeom prst="roundRect">
            <a:avLst>
              <a:gd name="adj" fmla="val 9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124712" y="3172968"/>
            <a:ext cx="457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2438C2"/>
                </a:solidFill>
                <a:latin typeface="Manrope"/>
              </a:rP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73352" y="3154680"/>
            <a:ext cx="64922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正直な結論を出す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73352" y="3547871"/>
            <a:ext cx="64922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いまのままで良いならそう言います。乗り換えを無理に勧めません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58952" y="4087368"/>
            <a:ext cx="7772400" cy="960120"/>
          </a:xfrm>
          <a:prstGeom prst="roundRect">
            <a:avLst>
              <a:gd name="adj" fmla="val 9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124712" y="4233672"/>
            <a:ext cx="457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2438C2"/>
                </a:solidFill>
                <a:latin typeface="Manrope"/>
              </a:rPr>
              <a:t>03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73352" y="4215384"/>
            <a:ext cx="64922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引き継ぎの面倒ごとを巻き取る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73352" y="4608575"/>
            <a:ext cx="64922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アカウント・データ・CMS権限の整理まで、こちらで対応します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58952" y="5148072"/>
            <a:ext cx="7772400" cy="960120"/>
          </a:xfrm>
          <a:prstGeom prst="roundRect">
            <a:avLst>
              <a:gd name="adj" fmla="val 9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124712" y="5294376"/>
            <a:ext cx="457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2438C2"/>
                </a:solidFill>
                <a:latin typeface="Manrope"/>
              </a:rPr>
              <a:t>04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673352" y="5276088"/>
            <a:ext cx="64922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因果を説明できる運用に変える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673352" y="5669279"/>
            <a:ext cx="64922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「何をしたら何が起きたか」を毎月説明できる状態にし、社内説明の負担をなくします</a:t>
            </a:r>
          </a:p>
        </p:txBody>
      </p:sp>
      <p:pic>
        <p:nvPicPr>
          <p:cNvPr id="21" name="Picture 20" descr="ide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0983" y="2377440"/>
            <a:ext cx="2419075" cy="246888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58952" y="6291072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7B8494"/>
                </a:solidFill>
                <a:latin typeface="Manrope"/>
              </a:rPr>
              <a:t>QujiraSEO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335463" y="6291072"/>
            <a:ext cx="10972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7B8494"/>
                </a:solidFill>
                <a:latin typeface="Manrope"/>
              </a:rPr>
              <a:t>14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58952" y="5669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2438C2"/>
                </a:solidFill>
                <a:latin typeface="Manrope"/>
              </a:rPr>
              <a:t>AIO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" y="914400"/>
            <a:ext cx="7315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400" b="1">
                <a:solidFill>
                  <a:srgbClr val="101A2E"/>
                </a:solidFill>
                <a:latin typeface="Noto Sans JP"/>
              </a:rPr>
              <a:t>AI検索への対応も、
</a:t>
            </a:r>
            <a:r>
              <a:rPr sz="3400" b="1">
                <a:solidFill>
                  <a:srgbClr val="2438C2"/>
                </a:solidFill>
                <a:latin typeface="Noto Sans JP"/>
              </a:rPr>
              <a:t>同じ予算の中で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8952" y="2606040"/>
            <a:ext cx="603504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60000"/>
              </a:lnSpc>
              <a:spcAft>
                <a:spcPts val="600"/>
              </a:spcAft>
            </a:pPr>
            <a:r>
              <a:rPr sz="1350">
                <a:solidFill>
                  <a:srgbClr val="4A5568"/>
                </a:solidFill>
                <a:latin typeface="Noto Sans JP"/>
              </a:rPr>
              <a:t>AI OverviewsやChatGPT経由の流入は、すでに無視できない規模になりました。現在の外注先がAIOへの方針を示せないなら、それも見直しのサインのひとつです。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58952" y="3931920"/>
            <a:ext cx="5852160" cy="713232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1014984" y="4224528"/>
            <a:ext cx="128016" cy="128016"/>
          </a:xfrm>
          <a:prstGeom prst="rect">
            <a:avLst/>
          </a:prstGeom>
          <a:solidFill>
            <a:srgbClr val="2438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289304" y="4041648"/>
            <a:ext cx="24688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50" b="1">
                <a:solidFill>
                  <a:srgbClr val="101A2E"/>
                </a:solidFill>
                <a:latin typeface="Noto Sans JP"/>
              </a:rPr>
              <a:t>結論を先に出す構成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76472" y="4078224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4A5568"/>
                </a:solidFill>
                <a:latin typeface="Noto Sans JP"/>
              </a:rPr>
              <a:t>問いに端的に答えるページが引用されます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58952" y="4754880"/>
            <a:ext cx="5852160" cy="713232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1014984" y="5047488"/>
            <a:ext cx="128016" cy="128016"/>
          </a:xfrm>
          <a:prstGeom prst="rect">
            <a:avLst/>
          </a:prstGeom>
          <a:solidFill>
            <a:srgbClr val="2438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289304" y="4864608"/>
            <a:ext cx="24688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50" b="1">
                <a:solidFill>
                  <a:srgbClr val="101A2E"/>
                </a:solidFill>
                <a:latin typeface="Noto Sans JP"/>
              </a:rPr>
              <a:t>運営者・監修・出典の明示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776472" y="4901184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4A5568"/>
                </a:solidFill>
                <a:latin typeface="Noto Sans JP"/>
              </a:rPr>
              <a:t>E-E-A-TとAI引用の両方に効く基本装備です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58952" y="5577840"/>
            <a:ext cx="5852160" cy="713232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1014984" y="5870448"/>
            <a:ext cx="128016" cy="128016"/>
          </a:xfrm>
          <a:prstGeom prst="rect">
            <a:avLst/>
          </a:prstGeom>
          <a:solidFill>
            <a:srgbClr val="2438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289304" y="5687568"/>
            <a:ext cx="24688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50" b="1">
                <a:solidFill>
                  <a:srgbClr val="101A2E"/>
                </a:solidFill>
                <a:latin typeface="Noto Sans JP"/>
              </a:rPr>
              <a:t>指名検索の受け皿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76472" y="5724144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4A5568"/>
                </a:solidFill>
                <a:latin typeface="Noto Sans JP"/>
              </a:rPr>
              <a:t>AI経由で知った人が辿り着ける導線を作ります</a:t>
            </a:r>
          </a:p>
        </p:txBody>
      </p:sp>
      <p:pic>
        <p:nvPicPr>
          <p:cNvPr id="18" name="Picture 17" descr="a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0903" y="2011680"/>
            <a:ext cx="1924872" cy="301752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58952" y="6291072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7B8494"/>
                </a:solidFill>
                <a:latin typeface="Manrope"/>
              </a:rPr>
              <a:t>QujiraSEO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335463" y="6291072"/>
            <a:ext cx="10972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7B8494"/>
                </a:solidFill>
                <a:latin typeface="Manrope"/>
              </a:rPr>
              <a:t>15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58952" y="5669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2438C2"/>
                </a:solidFill>
                <a:latin typeface="Manrope"/>
              </a:rPr>
              <a:t>FAQ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" y="9144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200" b="1">
                <a:solidFill>
                  <a:srgbClr val="101A2E"/>
                </a:solidFill>
                <a:latin typeface="Noto Sans JP"/>
              </a:rPr>
              <a:t>よくあるご質問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58952" y="1965960"/>
            <a:ext cx="7680960" cy="1051560"/>
          </a:xfrm>
          <a:prstGeom prst="roundRect">
            <a:avLst>
              <a:gd name="adj" fmla="val 8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06424" y="2148840"/>
            <a:ext cx="365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2438C2"/>
                </a:solidFill>
                <a:latin typeface="Manrope"/>
              </a:rPr>
              <a:t>Q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36192" y="2148840"/>
            <a:ext cx="65836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01A2E"/>
                </a:solidFill>
                <a:latin typeface="Noto Sans JP"/>
              </a:rPr>
              <a:t>ヒアリングだけの利用でも大丈夫ですか？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36192" y="2551176"/>
            <a:ext cx="6583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はい。分解した結果をお渡しするだけでも歓迎です。現在の外注先との交渉材料にしていただいても構いません。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58952" y="3127248"/>
            <a:ext cx="7680960" cy="1051560"/>
          </a:xfrm>
          <a:prstGeom prst="roundRect">
            <a:avLst>
              <a:gd name="adj" fmla="val 8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106424" y="3310128"/>
            <a:ext cx="365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2438C2"/>
                </a:solidFill>
                <a:latin typeface="Manrope"/>
              </a:rPr>
              <a:t>Q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36192" y="3310128"/>
            <a:ext cx="65836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01A2E"/>
                </a:solidFill>
                <a:latin typeface="Noto Sans JP"/>
              </a:rPr>
              <a:t>引き継ぎで順位が落ちませんか？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712464"/>
            <a:ext cx="6583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URL構造とリダイレクトを慎重に設計し、移行時の順位変動リスクを抑えます。急な全面変更は行いません。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58952" y="4288536"/>
            <a:ext cx="7680960" cy="1051560"/>
          </a:xfrm>
          <a:prstGeom prst="roundRect">
            <a:avLst>
              <a:gd name="adj" fmla="val 8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106424" y="4471416"/>
            <a:ext cx="365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2438C2"/>
                </a:solidFill>
                <a:latin typeface="Manrope"/>
              </a:rPr>
              <a:t>Q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71416"/>
            <a:ext cx="65836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01A2E"/>
                </a:solidFill>
                <a:latin typeface="Noto Sans JP"/>
              </a:rPr>
              <a:t>いまの業者に言いにくいのですが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36192" y="4873752"/>
            <a:ext cx="6583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解約や引き継ぎの調整も含めてサポートします。角が立たない進め方をご提案します。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58952" y="5449824"/>
            <a:ext cx="7680960" cy="1051560"/>
          </a:xfrm>
          <a:prstGeom prst="roundRect">
            <a:avLst>
              <a:gd name="adj" fmla="val 8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106424" y="5632704"/>
            <a:ext cx="365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2438C2"/>
                </a:solidFill>
                <a:latin typeface="Manrope"/>
              </a:rPr>
              <a:t>Q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36192" y="5632704"/>
            <a:ext cx="65836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01A2E"/>
                </a:solidFill>
                <a:latin typeface="Noto Sans JP"/>
              </a:rPr>
              <a:t>費用は本当に下がりますか？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36192" y="6035040"/>
            <a:ext cx="6583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現行と同等以下を基本にご提案します。目的は費用削減ではなく費用対効果の改善なので、成果側もあわせて設計します。</a:t>
            </a:r>
          </a:p>
        </p:txBody>
      </p:sp>
      <p:pic>
        <p:nvPicPr>
          <p:cNvPr id="21" name="Picture 20" descr="faq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0983" y="2286000"/>
            <a:ext cx="2651760" cy="2043415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58952" y="6291072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7B8494"/>
                </a:solidFill>
                <a:latin typeface="Manrope"/>
              </a:rPr>
              <a:t>QujiraSEO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335463" y="6291072"/>
            <a:ext cx="10972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7B8494"/>
                </a:solidFill>
                <a:latin typeface="Manrope"/>
              </a:rPr>
              <a:t>16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58952" y="5669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2438C2"/>
                </a:solidFill>
                <a:latin typeface="Manrope"/>
              </a:rPr>
              <a:t>PROFILE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" y="9144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200" b="1">
                <a:solidFill>
                  <a:srgbClr val="101A2E"/>
                </a:solidFill>
                <a:latin typeface="Noto Sans JP"/>
              </a:rPr>
              <a:t>運営者について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58952" y="1965960"/>
            <a:ext cx="8412480" cy="32004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vat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6152" y="2377440"/>
            <a:ext cx="1828800" cy="1828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02152" y="2487168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400" b="1">
                <a:solidFill>
                  <a:srgbClr val="101A2E"/>
                </a:solidFill>
                <a:latin typeface="Noto Sans JP"/>
              </a:rPr>
              <a:t>山田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02152" y="2999232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7B8494"/>
                </a:solidFill>
                <a:latin typeface="Noto Sans JP"/>
              </a:rPr>
              <a:t>QujiraSEO 代表 / SEO・AIOコンサルタント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02152" y="3520440"/>
            <a:ext cx="512064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60000"/>
              </a:lnSpc>
              <a:spcAft>
                <a:spcPts val="600"/>
              </a:spcAft>
            </a:pPr>
            <a:r>
              <a:rPr sz="1250">
                <a:solidFill>
                  <a:srgbClr val="4A5568"/>
                </a:solidFill>
                <a:latin typeface="Noto Sans JP"/>
              </a:rPr>
              <a:t>フリーランスでSEO対策に7〜8年従事。</a:t>
            </a:r>
          </a:p>
          <a:p>
            <a:pPr>
              <a:lnSpc>
                <a:spcPct val="160000"/>
              </a:lnSpc>
              <a:spcAft>
                <a:spcPts val="600"/>
              </a:spcAft>
            </a:pPr>
            <a:r>
              <a:rPr sz="1250">
                <a:solidFill>
                  <a:srgbClr val="4A5568"/>
                </a:solidFill>
                <a:latin typeface="Noto Sans JP"/>
              </a:rPr>
              <a:t>ベンチャー・中小・上場企業を中心に100社を超える支援実績があります。</a:t>
            </a:r>
          </a:p>
          <a:p>
            <a:pPr>
              <a:lnSpc>
                <a:spcPct val="160000"/>
              </a:lnSpc>
              <a:spcAft>
                <a:spcPts val="600"/>
              </a:spcAft>
            </a:pPr>
            <a:r>
              <a:rPr sz="1250">
                <a:solidFill>
                  <a:srgbClr val="4A5568"/>
                </a:solidFill>
                <a:latin typeface="Noto Sans JP"/>
              </a:rPr>
              <a:t>取り組んでいるのに成果が出ない企業の多さを目の当たりにし、</a:t>
            </a:r>
          </a:p>
          <a:p>
            <a:pPr>
              <a:lnSpc>
                <a:spcPct val="160000"/>
              </a:lnSpc>
              <a:spcAft>
                <a:spcPts val="600"/>
              </a:spcAft>
            </a:pPr>
            <a:r>
              <a:rPr sz="1250">
                <a:solidFill>
                  <a:srgbClr val="4A5568"/>
                </a:solidFill>
                <a:latin typeface="Noto Sans JP"/>
              </a:rPr>
              <a:t>立て直しに特化したQujiraSEOを立ち上げました。</a:t>
            </a:r>
          </a:p>
        </p:txBody>
      </p:sp>
      <p:pic>
        <p:nvPicPr>
          <p:cNvPr id="10" name="Picture 9" descr="profi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5383" y="3291840"/>
            <a:ext cx="1463040" cy="146304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58952" y="5532120"/>
            <a:ext cx="82296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60000"/>
              </a:lnSpc>
              <a:spcAft>
                <a:spcPts val="600"/>
              </a:spcAft>
            </a:pPr>
            <a:r>
              <a:rPr sz="1200">
                <a:solidFill>
                  <a:srgbClr val="7B8494"/>
                </a:solidFill>
                <a:latin typeface="Noto Sans JP"/>
              </a:rPr>
              <a:t>X: @dedonfq ／ Web: qujiraseo.com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6291072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7B8494"/>
                </a:solidFill>
                <a:latin typeface="Manrope"/>
              </a:rPr>
              <a:t>QujiraSEO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335463" y="6291072"/>
            <a:ext cx="10972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7B8494"/>
                </a:solidFill>
                <a:latin typeface="Manrope"/>
              </a:rPr>
              <a:t>17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899855" y="-2194560"/>
            <a:ext cx="6583680" cy="6583680"/>
          </a:xfrm>
          <a:prstGeom prst="ellipse">
            <a:avLst/>
          </a:prstGeom>
          <a:solidFill>
            <a:srgbClr val="ECF0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-2011680" y="4297680"/>
            <a:ext cx="4754880" cy="4754880"/>
          </a:xfrm>
          <a:prstGeom prst="ellipse">
            <a:avLst/>
          </a:prstGeom>
          <a:solidFill>
            <a:srgbClr val="ECF0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58952" y="1417320"/>
            <a:ext cx="8229600" cy="1645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2000"/>
              </a:lnSpc>
            </a:pPr>
            <a:r>
              <a:rPr sz="4000" b="1">
                <a:solidFill>
                  <a:srgbClr val="101A2E"/>
                </a:solidFill>
                <a:latin typeface="Noto Sans JP"/>
              </a:rPr>
              <a:t>いまの外注費、
</a:t>
            </a:r>
            <a:r>
              <a:rPr sz="4000" b="1">
                <a:solidFill>
                  <a:srgbClr val="2438C2"/>
                </a:solidFill>
                <a:latin typeface="Noto Sans JP"/>
              </a:rPr>
              <a:t>中身を分解して</a:t>
            </a:r>
            <a:r>
              <a:rPr sz="4000" b="1">
                <a:solidFill>
                  <a:srgbClr val="101A2E"/>
                </a:solidFill>
                <a:latin typeface="Noto Sans JP"/>
              </a:rPr>
              <a:t>
みませんか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8952" y="3794760"/>
            <a:ext cx="585216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60000"/>
              </a:lnSpc>
              <a:spcAft>
                <a:spcPts val="600"/>
              </a:spcAft>
            </a:pPr>
            <a:r>
              <a:rPr sz="1400">
                <a:solidFill>
                  <a:srgbClr val="4A5568"/>
                </a:solidFill>
                <a:latin typeface="Noto Sans JP"/>
              </a:rPr>
              <a:t>現在の契約内容と成果をお聞かせいただければ、無料で分解して対抗提案をお返しします。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58952" y="4663440"/>
            <a:ext cx="4023360" cy="1051560"/>
          </a:xfrm>
          <a:prstGeom prst="roundRect">
            <a:avLst>
              <a:gd name="adj" fmla="val 10000"/>
            </a:avLst>
          </a:prstGeom>
          <a:solidFill>
            <a:srgbClr val="2438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58952" y="4901184"/>
            <a:ext cx="40233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Manrope"/>
              </a:rPr>
              <a:t>qujiraseo.com/diagnosis/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02352" y="4846320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7B8494"/>
                </a:solidFill>
                <a:latin typeface="Noto Sans JP"/>
              </a:rPr>
              <a:t>X（DMでも受付中）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02352" y="5193792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2438C2"/>
                </a:solidFill>
                <a:latin typeface="Manrope"/>
              </a:rPr>
              <a:t>x.com/dedonfq</a:t>
            </a:r>
          </a:p>
        </p:txBody>
      </p:sp>
      <p:pic>
        <p:nvPicPr>
          <p:cNvPr id="11" name="Picture 10" descr="diagnosi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5223" y="2011680"/>
            <a:ext cx="3017520" cy="1313508"/>
          </a:xfrm>
          <a:prstGeom prst="rect">
            <a:avLst/>
          </a:prstGeom>
        </p:spPr>
      </p:pic>
      <p:pic>
        <p:nvPicPr>
          <p:cNvPr id="12" name="Picture 11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952" y="5806440"/>
            <a:ext cx="1857375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58952" y="5669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2438C2"/>
                </a:solidFill>
                <a:latin typeface="Manrope"/>
              </a:rPr>
              <a:t>CONTENTS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" y="9144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200" b="1">
                <a:solidFill>
                  <a:srgbClr val="101A2E"/>
                </a:solidFill>
                <a:latin typeface="Noto Sans JP"/>
              </a:rPr>
              <a:t>この資料でわかること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58952" y="2103120"/>
            <a:ext cx="6949440" cy="841248"/>
          </a:xfrm>
          <a:prstGeom prst="roundRect">
            <a:avLst>
              <a:gd name="adj" fmla="val 8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78992" y="2377440"/>
            <a:ext cx="5486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700" b="1">
                <a:solidFill>
                  <a:srgbClr val="2438C2"/>
                </a:solidFill>
                <a:latin typeface="Manrope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64792" y="2377440"/>
            <a:ext cx="56692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外注しているのに成果が出ない、構造的な理由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58952" y="3072384"/>
            <a:ext cx="6949440" cy="841248"/>
          </a:xfrm>
          <a:prstGeom prst="roundRect">
            <a:avLst>
              <a:gd name="adj" fmla="val 8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78992" y="3346704"/>
            <a:ext cx="5486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700" b="1">
                <a:solidFill>
                  <a:srgbClr val="2438C2"/>
                </a:solidFill>
                <a:latin typeface="Manrope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64792" y="3346704"/>
            <a:ext cx="56692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乗り換えに踏み切れない3つの理由と、その解消法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58952" y="4041648"/>
            <a:ext cx="6949440" cy="841248"/>
          </a:xfrm>
          <a:prstGeom prst="roundRect">
            <a:avLst>
              <a:gd name="adj" fmla="val 8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78992" y="4315968"/>
            <a:ext cx="5486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700" b="1">
                <a:solidFill>
                  <a:srgbClr val="2438C2"/>
                </a:solidFill>
                <a:latin typeface="Manrope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64792" y="4315968"/>
            <a:ext cx="56692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ヒアリング無料・引き継ぎ丸ごと巻き取りの仕組み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58952" y="5010912"/>
            <a:ext cx="6949440" cy="841248"/>
          </a:xfrm>
          <a:prstGeom prst="roundRect">
            <a:avLst>
              <a:gd name="adj" fmla="val 8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78992" y="5285232"/>
            <a:ext cx="5486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700" b="1">
                <a:solidFill>
                  <a:srgbClr val="2438C2"/>
                </a:solidFill>
                <a:latin typeface="Manrope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764792" y="5285232"/>
            <a:ext cx="56692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費用を下げながら成果を伸ばした事例</a:t>
            </a:r>
          </a:p>
        </p:txBody>
      </p:sp>
      <p:pic>
        <p:nvPicPr>
          <p:cNvPr id="17" name="Picture 16" descr="ide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9463" y="2194560"/>
            <a:ext cx="3046243" cy="310896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758952" y="6291072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7B8494"/>
                </a:solidFill>
                <a:latin typeface="Manrope"/>
              </a:rPr>
              <a:t>QujiraSEO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35463" y="6291072"/>
            <a:ext cx="10972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7B8494"/>
                </a:solidFill>
                <a:latin typeface="Manrope"/>
              </a:rPr>
              <a:t>01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58952" y="5669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2438C2"/>
                </a:solidFill>
                <a:latin typeface="Manrope"/>
              </a:rPr>
              <a:t>PROBLEM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" y="9144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200" b="1">
                <a:solidFill>
                  <a:srgbClr val="101A2E"/>
                </a:solidFill>
                <a:latin typeface="Noto Sans JP"/>
              </a:rPr>
              <a:t>こんなモヤモヤ、ありませんか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58952" y="1965960"/>
            <a:ext cx="3429000" cy="3657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udg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072" y="2240280"/>
            <a:ext cx="1295400" cy="10972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24712" y="3520440"/>
            <a:ext cx="274320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800" b="1">
                <a:solidFill>
                  <a:srgbClr val="101A2E"/>
                </a:solidFill>
                <a:latin typeface="Noto Sans JP"/>
              </a:rPr>
              <a:t>毎月払っているのに
変化が見えない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24712" y="4572000"/>
            <a:ext cx="2743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sz="1250">
                <a:solidFill>
                  <a:srgbClr val="4A5568"/>
                </a:solidFill>
                <a:latin typeface="Noto Sans JP"/>
              </a:rPr>
              <a:t>レポートは届くが、順位も問い合わせも動いていない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52544" y="1965960"/>
            <a:ext cx="3429000" cy="3657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dat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2664" y="2240280"/>
            <a:ext cx="1508760" cy="103838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718304" y="3520440"/>
            <a:ext cx="274320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800" b="1">
                <a:solidFill>
                  <a:srgbClr val="101A2E"/>
                </a:solidFill>
                <a:latin typeface="Noto Sans JP"/>
              </a:rPr>
              <a:t>何にいくら使われているか
説明できない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18304" y="4572000"/>
            <a:ext cx="2743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sz="1250">
                <a:solidFill>
                  <a:srgbClr val="4A5568"/>
                </a:solidFill>
                <a:latin typeface="Noto Sans JP"/>
              </a:rPr>
              <a:t>「内部対策一式」の中身を、社内で誰も言えない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946136" y="1965960"/>
            <a:ext cx="3429000" cy="3657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4" name="Picture 13" descr="wal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6256" y="2240280"/>
            <a:ext cx="1313645" cy="109728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311896" y="3520440"/>
            <a:ext cx="274320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800" b="1">
                <a:solidFill>
                  <a:srgbClr val="101A2E"/>
                </a:solidFill>
                <a:latin typeface="Noto Sans JP"/>
              </a:rPr>
              <a:t>解約か継続か
判断できない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11896" y="4572000"/>
            <a:ext cx="2743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sz="1250">
                <a:solidFill>
                  <a:srgbClr val="4A5568"/>
                </a:solidFill>
                <a:latin typeface="Noto Sans JP"/>
              </a:rPr>
              <a:t>他社と比較したことがなく、いまの費用が適正か分からない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58952" y="6291072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7B8494"/>
                </a:solidFill>
                <a:latin typeface="Manrope"/>
              </a:rPr>
              <a:t>QujiraSEO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35463" y="6291072"/>
            <a:ext cx="10972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7B8494"/>
                </a:solidFill>
                <a:latin typeface="Manrope"/>
              </a:rPr>
              <a:t>02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58952" y="5669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2438C2"/>
                </a:solidFill>
                <a:latin typeface="Manrope"/>
              </a:rPr>
              <a:t>INSIGHT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" y="914400"/>
            <a:ext cx="768096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400" b="1">
                <a:solidFill>
                  <a:srgbClr val="101A2E"/>
                </a:solidFill>
                <a:latin typeface="Noto Sans JP"/>
              </a:rPr>
              <a:t>業者が悪いのではなく、
</a:t>
            </a:r>
            <a:r>
              <a:rPr sz="3400" b="1">
                <a:solidFill>
                  <a:srgbClr val="2438C2"/>
                </a:solidFill>
                <a:latin typeface="Noto Sans JP"/>
              </a:rPr>
              <a:t>「フェーズと契約形態」が合っていない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8952" y="2514600"/>
            <a:ext cx="676656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60000"/>
              </a:lnSpc>
              <a:spcAft>
                <a:spcPts val="600"/>
              </a:spcAft>
            </a:pPr>
            <a:r>
              <a:rPr sz="1400">
                <a:solidFill>
                  <a:srgbClr val="4A5568"/>
                </a:solidFill>
                <a:latin typeface="Noto Sans JP"/>
              </a:rPr>
              <a:t>成果が出ない外注の多くは、記事の量産が約束された契約のままサイトのフェーズが変わっているケースです。記事が100本あるサイトに新規量産を続けても、伸びしろは放置されたままになります。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58952" y="3931920"/>
            <a:ext cx="3429000" cy="1965960"/>
          </a:xfrm>
          <a:prstGeom prst="roundRect">
            <a:avLst>
              <a:gd name="adj" fmla="val 6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78992" y="4224528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2438C2"/>
                </a:solidFill>
                <a:latin typeface="Noto Sans JP"/>
              </a:rPr>
              <a:t>量産偏重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4681728"/>
            <a:ext cx="283464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sz="1250">
                <a:solidFill>
                  <a:srgbClr val="4A5568"/>
                </a:solidFill>
                <a:latin typeface="Noto Sans JP"/>
              </a:rPr>
              <a:t>費用の大半が新規記事に消え、既存資産の改善がゼロ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52544" y="3931920"/>
            <a:ext cx="3429000" cy="1965960"/>
          </a:xfrm>
          <a:prstGeom prst="roundRect">
            <a:avLst>
              <a:gd name="adj" fmla="val 6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672584" y="4224528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2438C2"/>
                </a:solidFill>
                <a:latin typeface="Noto Sans JP"/>
              </a:rPr>
              <a:t>カニバリの放置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72584" y="4681728"/>
            <a:ext cx="283464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sz="1250">
                <a:solidFill>
                  <a:srgbClr val="4A5568"/>
                </a:solidFill>
                <a:latin typeface="Noto Sans JP"/>
              </a:rPr>
              <a:t>書けば書くほど評価が分散し、順位が伸び切らない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946136" y="3931920"/>
            <a:ext cx="3429000" cy="1965960"/>
          </a:xfrm>
          <a:prstGeom prst="roundRect">
            <a:avLst>
              <a:gd name="adj" fmla="val 6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66176" y="4224528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2438C2"/>
                </a:solidFill>
                <a:latin typeface="Noto Sans JP"/>
              </a:rPr>
              <a:t>成果の定義がない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66176" y="4681728"/>
            <a:ext cx="283464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sz="1250">
                <a:solidFill>
                  <a:srgbClr val="4A5568"/>
                </a:solidFill>
                <a:latin typeface="Noto Sans JP"/>
              </a:rPr>
              <a:t>順位レポートは届くが、リードや売上と結びついていない</a:t>
            </a:r>
          </a:p>
        </p:txBody>
      </p:sp>
      <p:pic>
        <p:nvPicPr>
          <p:cNvPr id="15" name="Picture 14" descr="wp-cos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9543" y="868680"/>
            <a:ext cx="2743200" cy="237206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58952" y="6291072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7B8494"/>
                </a:solidFill>
                <a:latin typeface="Manrope"/>
              </a:rPr>
              <a:t>QujiraSEO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335463" y="6291072"/>
            <a:ext cx="10972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7B8494"/>
                </a:solidFill>
                <a:latin typeface="Manrope"/>
              </a:rPr>
              <a:t>03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58952" y="5669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2438C2"/>
                </a:solidFill>
                <a:latin typeface="Manrope"/>
              </a:rPr>
              <a:t>BARRIER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" y="9144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200" b="1">
                <a:solidFill>
                  <a:srgbClr val="101A2E"/>
                </a:solidFill>
                <a:latin typeface="Noto Sans JP"/>
              </a:rPr>
              <a:t>それでも乗り換えに踏み切れない、3つの理由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58952" y="2011680"/>
            <a:ext cx="7680960" cy="1170432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24712" y="2340864"/>
            <a:ext cx="640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000" b="1">
                <a:solidFill>
                  <a:srgbClr val="2438C2"/>
                </a:solidFill>
                <a:latin typeface="Manrope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01952" y="2212848"/>
            <a:ext cx="61264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101A2E"/>
                </a:solidFill>
                <a:latin typeface="Noto Sans JP"/>
              </a:rPr>
              <a:t>比較する材料がない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01952" y="2615184"/>
            <a:ext cx="61264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200">
                <a:solidFill>
                  <a:srgbClr val="4A5568"/>
                </a:solidFill>
                <a:latin typeface="Noto Sans JP"/>
              </a:rPr>
              <a:t>いまの契約が高いのか安いのか、判断の基準そのものが社内にない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58952" y="3310128"/>
            <a:ext cx="7680960" cy="1170432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124712" y="3639312"/>
            <a:ext cx="640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000" b="1">
                <a:solidFill>
                  <a:srgbClr val="2438C2"/>
                </a:solidFill>
                <a:latin typeface="Manrope"/>
              </a:rP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01952" y="3511296"/>
            <a:ext cx="61264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101A2E"/>
                </a:solidFill>
                <a:latin typeface="Noto Sans JP"/>
              </a:rPr>
              <a:t>引き継ぎが面倒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01952" y="3913632"/>
            <a:ext cx="61264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200">
                <a:solidFill>
                  <a:srgbClr val="4A5568"/>
                </a:solidFill>
                <a:latin typeface="Noto Sans JP"/>
              </a:rPr>
              <a:t>アカウント・データ・CMSの権限が外注先名義で、移行の手間が読めない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58952" y="4608576"/>
            <a:ext cx="7680960" cy="1170432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124712" y="4937760"/>
            <a:ext cx="640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000" b="1">
                <a:solidFill>
                  <a:srgbClr val="2438C2"/>
                </a:solidFill>
                <a:latin typeface="Manrope"/>
              </a:rPr>
              <a:t>03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01952" y="4809744"/>
            <a:ext cx="61264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101A2E"/>
                </a:solidFill>
                <a:latin typeface="Noto Sans JP"/>
              </a:rPr>
              <a:t>また失敗するのが怖い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901952" y="5212080"/>
            <a:ext cx="61264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200">
                <a:solidFill>
                  <a:srgbClr val="4A5568"/>
                </a:solidFill>
                <a:latin typeface="Noto Sans JP"/>
              </a:rPr>
              <a:t>切り替えた先でも同じことになるのでは、という不安で動けない</a:t>
            </a:r>
          </a:p>
        </p:txBody>
      </p:sp>
      <p:pic>
        <p:nvPicPr>
          <p:cNvPr id="17" name="Picture 16" descr="choos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3783" y="2377440"/>
            <a:ext cx="3108960" cy="186537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758952" y="6291072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7B8494"/>
                </a:solidFill>
                <a:latin typeface="Manrope"/>
              </a:rPr>
              <a:t>QujiraSEO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35463" y="6291072"/>
            <a:ext cx="10972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7B8494"/>
                </a:solidFill>
                <a:latin typeface="Manrope"/>
              </a:rPr>
              <a:t>04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58952" y="5669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2438C2"/>
                </a:solidFill>
                <a:latin typeface="Manrope"/>
              </a:rPr>
              <a:t>ABOUT US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" y="914400"/>
            <a:ext cx="786384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400" b="1">
                <a:solidFill>
                  <a:srgbClr val="101A2E"/>
                </a:solidFill>
                <a:latin typeface="Noto Sans JP"/>
              </a:rPr>
              <a:t>QujiraSEOは、</a:t>
            </a:r>
            <a:r>
              <a:rPr sz="3400" b="1">
                <a:solidFill>
                  <a:srgbClr val="2438C2"/>
                </a:solidFill>
                <a:latin typeface="Noto Sans JP"/>
              </a:rPr>
              <a:t>「立て直し」だけ</a:t>
            </a:r>
            <a:r>
              <a:rPr sz="3400" b="1">
                <a:solidFill>
                  <a:srgbClr val="101A2E"/>
                </a:solidFill>
                <a:latin typeface="Noto Sans JP"/>
              </a:rPr>
              <a:t>を
専門にしています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8952" y="2697480"/>
            <a:ext cx="6583680" cy="12801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60000"/>
              </a:lnSpc>
              <a:spcAft>
                <a:spcPts val="600"/>
              </a:spcAft>
            </a:pPr>
            <a:r>
              <a:rPr sz="1400">
                <a:solidFill>
                  <a:srgbClr val="4A5568"/>
                </a:solidFill>
                <a:latin typeface="Noto Sans JP"/>
              </a:rPr>
              <a:t>世の中のSEO支援の多くは、これから始める会社に向けたものです。</a:t>
            </a:r>
          </a:p>
          <a:p>
            <a:pPr>
              <a:lnSpc>
                <a:spcPct val="160000"/>
              </a:lnSpc>
              <a:spcAft>
                <a:spcPts val="600"/>
              </a:spcAft>
            </a:pPr>
            <a:r>
              <a:rPr sz="1400">
                <a:solidFill>
                  <a:srgbClr val="4A5568"/>
                </a:solidFill>
                <a:latin typeface="Noto Sans JP"/>
              </a:rPr>
              <a:t>私たちは「すでに始めた後」で行き詰まった課題だけを扱います。</a:t>
            </a:r>
          </a:p>
          <a:p>
            <a:pPr>
              <a:lnSpc>
                <a:spcPct val="160000"/>
              </a:lnSpc>
              <a:spcAft>
                <a:spcPts val="600"/>
              </a:spcAft>
            </a:pPr>
            <a:r>
              <a:rPr sz="1400">
                <a:solidFill>
                  <a:srgbClr val="4A5568"/>
                </a:solidFill>
                <a:latin typeface="Noto Sans JP"/>
              </a:rPr>
              <a:t>外注で伸びていないサイトは、契約の中身を分解すれば直すべき場所がはっきり見えます。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58952" y="4617720"/>
            <a:ext cx="2377440" cy="1371600"/>
          </a:xfrm>
          <a:prstGeom prst="roundRect">
            <a:avLst>
              <a:gd name="adj" fmla="val 8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78992" y="4828032"/>
            <a:ext cx="18288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>
                <a:solidFill>
                  <a:srgbClr val="2438C2"/>
                </a:solidFill>
                <a:latin typeface="Manrope"/>
              </a:rPr>
              <a:t>100+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544068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7B8494"/>
                </a:solidFill>
                <a:latin typeface="Noto Sans JP"/>
              </a:rPr>
              <a:t>支援企業数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273552" y="4617720"/>
            <a:ext cx="2377440" cy="1371600"/>
          </a:xfrm>
          <a:prstGeom prst="roundRect">
            <a:avLst>
              <a:gd name="adj" fmla="val 8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593592" y="4828032"/>
            <a:ext cx="18288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>
                <a:solidFill>
                  <a:srgbClr val="2438C2"/>
                </a:solidFill>
                <a:latin typeface="Manrope"/>
              </a:rPr>
              <a:t>7-8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93592" y="544068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7B8494"/>
                </a:solidFill>
                <a:latin typeface="Noto Sans JP"/>
              </a:rPr>
              <a:t>年のSEO実務歴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788152" y="4617720"/>
            <a:ext cx="2377440" cy="1371600"/>
          </a:xfrm>
          <a:prstGeom prst="roundRect">
            <a:avLst>
              <a:gd name="adj" fmla="val 8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108192" y="4828032"/>
            <a:ext cx="18288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>
                <a:solidFill>
                  <a:srgbClr val="2438C2"/>
                </a:solidFill>
                <a:latin typeface="Manrope"/>
              </a:rPr>
              <a:t>0円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08192" y="544068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7B8494"/>
                </a:solidFill>
                <a:latin typeface="Noto Sans JP"/>
              </a:rPr>
              <a:t>ヒアリング・対抗提案</a:t>
            </a:r>
          </a:p>
        </p:txBody>
      </p:sp>
      <p:pic>
        <p:nvPicPr>
          <p:cNvPr id="15" name="Picture 14" descr="te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3783" y="1371600"/>
            <a:ext cx="3108960" cy="198424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58952" y="6291072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7B8494"/>
                </a:solidFill>
                <a:latin typeface="Manrope"/>
              </a:rPr>
              <a:t>QujiraSEO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335463" y="6291072"/>
            <a:ext cx="10972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7B8494"/>
                </a:solidFill>
                <a:latin typeface="Manrope"/>
              </a:rPr>
              <a:t>05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58952" y="5669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2438C2"/>
                </a:solidFill>
                <a:latin typeface="Manrope"/>
              </a:rPr>
              <a:t>WHY FREE HEARING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" y="9144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200" b="1">
                <a:solidFill>
                  <a:srgbClr val="101A2E"/>
                </a:solidFill>
                <a:latin typeface="Noto Sans JP"/>
              </a:rPr>
              <a:t>なぜ、ヒアリングと提案を無料でやるのか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8952" y="1874519"/>
            <a:ext cx="877824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60000"/>
              </a:lnSpc>
              <a:spcAft>
                <a:spcPts val="600"/>
              </a:spcAft>
            </a:pPr>
            <a:r>
              <a:rPr sz="1350">
                <a:solidFill>
                  <a:srgbClr val="4A5568"/>
                </a:solidFill>
                <a:latin typeface="Noto Sans JP"/>
              </a:rPr>
              <a:t>費用の内訳を分解すれば、適正かどうかは数字で判断できます。分解した結果「いまのままで良い」なら、正直にそうお伝えします。相見積もりを取る感覚で使っていただくための設計です。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58952" y="2971800"/>
            <a:ext cx="3429000" cy="28346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compar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0512" y="3200400"/>
            <a:ext cx="1325880" cy="77213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24712" y="4297680"/>
            <a:ext cx="2743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分解すれば見える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4712" y="4754880"/>
            <a:ext cx="2743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5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月額を作業項目に分け、何にいくら払っているかを可視化。ここまでで判断材料は揃います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52544" y="2971800"/>
            <a:ext cx="3429000" cy="28346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1" name="Picture 10" descr="contrac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4104" y="3200400"/>
            <a:ext cx="693080" cy="96012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718304" y="4297680"/>
            <a:ext cx="2743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正直な結論を出す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18304" y="4754880"/>
            <a:ext cx="2743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5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乗り換えが得にならないなら言います。信頼を失う提案はこちらにとっても損だからです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946136" y="2971800"/>
            <a:ext cx="3429000" cy="28346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5" name="Picture 14" descr="asse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7696" y="3200400"/>
            <a:ext cx="1295400" cy="96012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311896" y="4297680"/>
            <a:ext cx="2743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資産があるほど有利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11896" y="4754880"/>
            <a:ext cx="2743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5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記事が蓄積しているサイトは、リライト中心の運用に切り替えるだけで伸びることが多い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8952" y="6291072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7B8494"/>
                </a:solidFill>
                <a:latin typeface="Manrope"/>
              </a:rPr>
              <a:t>QujiraSEO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35463" y="6291072"/>
            <a:ext cx="10972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7B8494"/>
                </a:solidFill>
                <a:latin typeface="Manrope"/>
              </a:rPr>
              <a:t>06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58952" y="5669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2438C2"/>
                </a:solidFill>
                <a:latin typeface="Manrope"/>
              </a:rPr>
              <a:t>REPLACE PLAN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" y="914400"/>
            <a:ext cx="7498079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400" b="1">
                <a:solidFill>
                  <a:srgbClr val="101A2E"/>
                </a:solidFill>
                <a:latin typeface="Noto Sans JP"/>
              </a:rPr>
              <a:t>同じ予算で、
</a:t>
            </a:r>
            <a:r>
              <a:rPr sz="3400" b="1">
                <a:solidFill>
                  <a:srgbClr val="2438C2"/>
                </a:solidFill>
                <a:latin typeface="Noto Sans JP"/>
              </a:rPr>
              <a:t>どこまで変えられるかを提示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8952" y="2514600"/>
            <a:ext cx="640080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60000"/>
              </a:lnSpc>
              <a:spcAft>
                <a:spcPts val="600"/>
              </a:spcAft>
            </a:pPr>
            <a:r>
              <a:rPr sz="1450">
                <a:solidFill>
                  <a:srgbClr val="4A5568"/>
                </a:solidFill>
                <a:latin typeface="Noto Sans JP"/>
              </a:rPr>
              <a:t>現行の費用と成果を分解し、施策内容と目標数値のセットで対抗提案します。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58952" y="3291840"/>
            <a:ext cx="3703320" cy="1234440"/>
          </a:xfrm>
          <a:prstGeom prst="roundRect">
            <a:avLst>
              <a:gd name="adj" fmla="val 8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1033272" y="3675888"/>
            <a:ext cx="146304" cy="146304"/>
          </a:xfrm>
          <a:prstGeom prst="rect">
            <a:avLst/>
          </a:prstGeom>
          <a:solidFill>
            <a:srgbClr val="2438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325880" y="3566160"/>
            <a:ext cx="301752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01A2E"/>
                </a:solidFill>
                <a:latin typeface="Noto Sans JP"/>
              </a:rPr>
              <a:t>現行契約のヒアリング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25880" y="3977640"/>
            <a:ext cx="29260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月額費用・作業内容・これまでの成果を伺い、第三者視点で分解します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690872" y="3291840"/>
            <a:ext cx="3703320" cy="1234440"/>
          </a:xfrm>
          <a:prstGeom prst="roundRect">
            <a:avLst>
              <a:gd name="adj" fmla="val 8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965192" y="3675888"/>
            <a:ext cx="146304" cy="146304"/>
          </a:xfrm>
          <a:prstGeom prst="rect">
            <a:avLst/>
          </a:prstGeom>
          <a:solidFill>
            <a:srgbClr val="2438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257800" y="3566160"/>
            <a:ext cx="301752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01A2E"/>
                </a:solidFill>
                <a:latin typeface="Noto Sans JP"/>
              </a:rPr>
              <a:t>対抗提案の提示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257800" y="3977640"/>
            <a:ext cx="29260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「同じ予算ならここまで」「この予算ならこの成果」を数値つきで提示します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58952" y="4709160"/>
            <a:ext cx="3703320" cy="1234440"/>
          </a:xfrm>
          <a:prstGeom prst="roundRect">
            <a:avLst>
              <a:gd name="adj" fmla="val 8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1033272" y="5093208"/>
            <a:ext cx="146304" cy="146304"/>
          </a:xfrm>
          <a:prstGeom prst="rect">
            <a:avLst/>
          </a:prstGeom>
          <a:solidFill>
            <a:srgbClr val="2438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325880" y="4983480"/>
            <a:ext cx="301752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01A2E"/>
                </a:solidFill>
                <a:latin typeface="Noto Sans JP"/>
              </a:rPr>
              <a:t>正直な結論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25880" y="5394960"/>
            <a:ext cx="29260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いまのままで良いなら、そうお伝えします。ヒアリングだけのご利用も歓迎です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690872" y="4709160"/>
            <a:ext cx="3703320" cy="1234440"/>
          </a:xfrm>
          <a:prstGeom prst="roundRect">
            <a:avLst>
              <a:gd name="adj" fmla="val 8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4965192" y="5093208"/>
            <a:ext cx="146304" cy="146304"/>
          </a:xfrm>
          <a:prstGeom prst="rect">
            <a:avLst/>
          </a:prstGeom>
          <a:solidFill>
            <a:srgbClr val="2438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257800" y="4983480"/>
            <a:ext cx="301752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01A2E"/>
                </a:solidFill>
                <a:latin typeface="Noto Sans JP"/>
              </a:rPr>
              <a:t>移行の巻き取り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257800" y="5394960"/>
            <a:ext cx="29260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データ移管・アカウント・現行契約の整理まで、こちらで対応します</a:t>
            </a:r>
          </a:p>
        </p:txBody>
      </p:sp>
      <p:pic>
        <p:nvPicPr>
          <p:cNvPr id="22" name="Picture 21" descr="choos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2343" y="1051560"/>
            <a:ext cx="3200400" cy="192024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758952" y="6291072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7B8494"/>
                </a:solidFill>
                <a:latin typeface="Manrope"/>
              </a:rPr>
              <a:t>QujiraSEO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335463" y="6291072"/>
            <a:ext cx="10972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7B8494"/>
                </a:solidFill>
                <a:latin typeface="Manrope"/>
              </a:rPr>
              <a:t>07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58952" y="5669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2438C2"/>
                </a:solidFill>
                <a:latin typeface="Manrope"/>
              </a:rPr>
              <a:t>PRICING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" y="9144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200" b="1">
                <a:solidFill>
                  <a:srgbClr val="101A2E"/>
                </a:solidFill>
                <a:latin typeface="Noto Sans JP"/>
              </a:rPr>
              <a:t>料金の考え方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58952" y="1965960"/>
            <a:ext cx="5029200" cy="32918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16152" y="2331720"/>
            <a:ext cx="41148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2438C2"/>
                </a:solidFill>
                <a:latin typeface="Noto Sans JP"/>
              </a:rPr>
              <a:t>ヒアリング・対抗提案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16152" y="2788920"/>
            <a:ext cx="420624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000" b="1">
                <a:solidFill>
                  <a:srgbClr val="101A2E"/>
                </a:solidFill>
                <a:latin typeface="Noto Sans JP"/>
              </a:rPr>
              <a:t>費用 </a:t>
            </a:r>
            <a:r>
              <a:rPr sz="4600" b="1">
                <a:solidFill>
                  <a:srgbClr val="2438C2"/>
                </a:solidFill>
                <a:latin typeface="Manrope"/>
              </a:rPr>
              <a:t>0</a:t>
            </a:r>
            <a:r>
              <a:rPr sz="2000" b="1">
                <a:solidFill>
                  <a:srgbClr val="101A2E"/>
                </a:solidFill>
                <a:latin typeface="Noto Sans JP"/>
              </a:rPr>
              <a:t>円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16152" y="3703320"/>
            <a:ext cx="411480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sz="1200">
                <a:solidFill>
                  <a:srgbClr val="4A5568"/>
                </a:solidFill>
                <a:latin typeface="Noto Sans JP"/>
              </a:rPr>
              <a:t>現行契約の分解と、対抗プランの作成までは費用をいただきません。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108192" y="1965960"/>
            <a:ext cx="4480560" cy="32918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19672" y="2331720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2438C2"/>
                </a:solidFill>
                <a:latin typeface="Noto Sans JP"/>
              </a:rPr>
              <a:t>リプレイス後の月額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19672" y="2788920"/>
            <a:ext cx="36576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600" b="1">
                <a:solidFill>
                  <a:srgbClr val="101A2E"/>
                </a:solidFill>
                <a:latin typeface="Noto Sans JP"/>
              </a:rPr>
              <a:t>要相談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19672" y="3566160"/>
            <a:ext cx="365760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60000"/>
              </a:lnSpc>
              <a:spcAft>
                <a:spcPts val="600"/>
              </a:spcAft>
            </a:pPr>
            <a:r>
              <a:rPr sz="1250">
                <a:solidFill>
                  <a:srgbClr val="4A5568"/>
                </a:solidFill>
                <a:latin typeface="Noto Sans JP"/>
              </a:rPr>
              <a:t>現在ご依頼中の外注先の料金水準に応じて、同等以下を基本に個別にご提案します。</a:t>
            </a:r>
          </a:p>
          <a:p>
            <a:pPr>
              <a:lnSpc>
                <a:spcPct val="160000"/>
              </a:lnSpc>
              <a:spcAft>
                <a:spcPts val="600"/>
              </a:spcAft>
            </a:pPr>
            <a:r>
              <a:rPr sz="1250">
                <a:solidFill>
                  <a:srgbClr val="4A5568"/>
                </a:solidFill>
                <a:latin typeface="Noto Sans JP"/>
              </a:rPr>
              <a:t>費用を下げながら成果を上げることを狙います。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5623560"/>
            <a:ext cx="877824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60000"/>
              </a:lnSpc>
              <a:spcAft>
                <a:spcPts val="600"/>
              </a:spcAft>
            </a:pPr>
            <a:r>
              <a:rPr sz="1100">
                <a:solidFill>
                  <a:srgbClr val="7B8494"/>
                </a:solidFill>
                <a:latin typeface="Noto Sans JP"/>
              </a:rPr>
              <a:t>※ 事例では月30万円→20万円、月45万円→30万円のように、いずれも現行より低い費用で移行しています。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8952" y="6291072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7B8494"/>
                </a:solidFill>
                <a:latin typeface="Manrope"/>
              </a:rPr>
              <a:t>QujiraSEO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335463" y="6291072"/>
            <a:ext cx="10972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7B8494"/>
                </a:solidFill>
                <a:latin typeface="Manrope"/>
              </a:rPr>
              <a:t>08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